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theme/themeOverride2.xml" ContentType="application/vnd.openxmlformats-officedocument.themeOverr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drawings/drawing4.xml" ContentType="application/vnd.openxmlformats-officedocument.drawingml.chartshapes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theme/themeOverride3.xml" ContentType="application/vnd.openxmlformats-officedocument.themeOverrid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theme/themeOverride4.xml" ContentType="application/vnd.openxmlformats-officedocument.themeOverride+xml"/>
  <Override PartName="/ppt/charts/chart2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21"/>
  </p:notesMasterIdLst>
  <p:handoutMasterIdLst>
    <p:handoutMasterId r:id="rId22"/>
  </p:handoutMasterIdLst>
  <p:sldIdLst>
    <p:sldId id="414" r:id="rId3"/>
    <p:sldId id="431" r:id="rId4"/>
    <p:sldId id="433" r:id="rId5"/>
    <p:sldId id="422" r:id="rId6"/>
    <p:sldId id="421" r:id="rId7"/>
    <p:sldId id="434" r:id="rId8"/>
    <p:sldId id="432" r:id="rId9"/>
    <p:sldId id="424" r:id="rId10"/>
    <p:sldId id="429" r:id="rId11"/>
    <p:sldId id="423" r:id="rId12"/>
    <p:sldId id="425" r:id="rId13"/>
    <p:sldId id="426" r:id="rId14"/>
    <p:sldId id="427" r:id="rId15"/>
    <p:sldId id="428" r:id="rId16"/>
    <p:sldId id="430" r:id="rId17"/>
    <p:sldId id="435" r:id="rId18"/>
    <p:sldId id="436" r:id="rId19"/>
    <p:sldId id="347" r:id="rId20"/>
  </p:sldIdLst>
  <p:sldSz cx="9144000" cy="6858000" type="screen4x3"/>
  <p:notesSz cx="6797675" cy="99282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3C"/>
    <a:srgbClr val="E3EBF5"/>
    <a:srgbClr val="BC8F00"/>
    <a:srgbClr val="D6A300"/>
    <a:srgbClr val="003366"/>
    <a:srgbClr val="009900"/>
    <a:srgbClr val="CC0000"/>
    <a:srgbClr val="FF6600"/>
    <a:srgbClr val="FF99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01" autoAdjust="0"/>
    <p:restoredTop sz="88146" autoAdjust="0"/>
  </p:normalViewPr>
  <p:slideViewPr>
    <p:cSldViewPr>
      <p:cViewPr>
        <p:scale>
          <a:sx n="100" d="100"/>
          <a:sy n="100" d="100"/>
        </p:scale>
        <p:origin x="-64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1896" y="-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hristophe\Application%20Data\Microsoft\Excel\OCDE%20sant&#233;%20(version%201).xlsb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hristophe\Bureau\Mutuelles\OCDE%20sant&#233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hristophe\Bureau\FNMF\Mutuelles\Stats\OCDE%20sant&#233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hristophe\Bureau\FNMF\Mutuelles\Stats\OCDE%20sant&#233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hristophe\Bureau\Orangina\Taxe%20nutritionelle\Donn&#233;e\ob&#233;sit&#233;%20monde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Documents%20and%20Settings\Christophe\Local%20Settings\Temp\FRANHPUTLIHONBLIHC2650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hristophe\Local%20Settings\Temp\sl_chomage_new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hristophe\Bureau\OCDE%20-%20recettes%20fiscales%20%25%20PIB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hristophe\Bureau\Mutualit&#233;%20fran&#231;aise\Structure%20financement%20CSBM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Christophe\Bureau\Mutualit&#233;%20fran&#231;aise\Stat\Historique%20financement%20priv&#233;.xlsx" TargetMode="External"/><Relationship Id="rId1" Type="http://schemas.openxmlformats.org/officeDocument/2006/relationships/themeOverride" Target="../theme/themeOverride3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hristophe\Bureau\SANTE%2020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hristophe\Application%20Data\Microsoft\Excel\OCDE%20sant&#233;%20(version%201).xlsb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Christophe\Bureau\Mutualit&#233;%20fran&#231;aise\Stat\Comptes%20de%20la%20sant&#233;%202011.xlsx" TargetMode="External"/><Relationship Id="rId1" Type="http://schemas.openxmlformats.org/officeDocument/2006/relationships/themeOverride" Target="../theme/themeOverride4.xm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hristophe\Bureau\Mutualit&#233;%20fran&#231;aise\Stat\Comptes%20de%20la%20sant&#233;%20201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Christophe\Bureau\esp%20vie%20.%20%20richess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hristophe\Bureau\esp%20vie%20.%20%20richess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hristophe\Bureau\esp%20vie%20.%20%20richesse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Christophe\Bureau\Finances%20publiques\Synth&#232;ses.xlsx" TargetMode="External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Christophe\Bureau\Finances%20publiques\Synth&#232;ses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Documents%20and%20Settings\Christophe\Bureau\Finances%20publiques\Synth&#232;ses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Christophe\Bureau\Taxe%20nutritionelle\Donn&#233;e\Dette,%20d&#233;ficit%20publics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988407699037707E-2"/>
          <c:y val="5.1489918161405086E-2"/>
          <c:w val="0.8972615923009627"/>
          <c:h val="0.83232856382778653"/>
        </c:manualLayout>
      </c:layout>
      <c:lineChart>
        <c:grouping val="standard"/>
        <c:varyColors val="0"/>
        <c:ser>
          <c:idx val="0"/>
          <c:order val="0"/>
          <c:tx>
            <c:strRef>
              <c:f>'LE Total population at birth'!$A$51</c:f>
              <c:strCache>
                <c:ptCount val="1"/>
                <c:pt idx="0">
                  <c:v> France</c:v>
                </c:pt>
              </c:strCache>
            </c:strRef>
          </c:tx>
          <c:spPr>
            <a:ln w="38100">
              <a:solidFill>
                <a:srgbClr val="7A003C"/>
              </a:solidFill>
            </a:ln>
          </c:spPr>
          <c:marker>
            <c:symbol val="none"/>
          </c:marker>
          <c:cat>
            <c:strRef>
              <c:f>'LE Total population at birth'!$B$50:$BA$50</c:f>
              <c:strCache>
                <c:ptCount val="52"/>
                <c:pt idx="0">
                  <c:v>60</c:v>
                </c:pt>
                <c:pt idx="1">
                  <c:v>61</c:v>
                </c:pt>
                <c:pt idx="2">
                  <c:v>62</c:v>
                </c:pt>
                <c:pt idx="3">
                  <c:v>63</c:v>
                </c:pt>
                <c:pt idx="4">
                  <c:v>64</c:v>
                </c:pt>
                <c:pt idx="5">
                  <c:v>65</c:v>
                </c:pt>
                <c:pt idx="6">
                  <c:v>66</c:v>
                </c:pt>
                <c:pt idx="7">
                  <c:v>67</c:v>
                </c:pt>
                <c:pt idx="8">
                  <c:v>68</c:v>
                </c:pt>
                <c:pt idx="9">
                  <c:v>69</c:v>
                </c:pt>
                <c:pt idx="10">
                  <c:v>70</c:v>
                </c:pt>
                <c:pt idx="11">
                  <c:v>71</c:v>
                </c:pt>
                <c:pt idx="12">
                  <c:v>72</c:v>
                </c:pt>
                <c:pt idx="13">
                  <c:v>73</c:v>
                </c:pt>
                <c:pt idx="14">
                  <c:v>74</c:v>
                </c:pt>
                <c:pt idx="15">
                  <c:v>75</c:v>
                </c:pt>
                <c:pt idx="16">
                  <c:v>76</c:v>
                </c:pt>
                <c:pt idx="17">
                  <c:v>77</c:v>
                </c:pt>
                <c:pt idx="18">
                  <c:v>78</c:v>
                </c:pt>
                <c:pt idx="19">
                  <c:v>79</c:v>
                </c:pt>
                <c:pt idx="20">
                  <c:v>80</c:v>
                </c:pt>
                <c:pt idx="21">
                  <c:v>81</c:v>
                </c:pt>
                <c:pt idx="22">
                  <c:v>82</c:v>
                </c:pt>
                <c:pt idx="23">
                  <c:v>83</c:v>
                </c:pt>
                <c:pt idx="24">
                  <c:v>84</c:v>
                </c:pt>
                <c:pt idx="25">
                  <c:v>85</c:v>
                </c:pt>
                <c:pt idx="26">
                  <c:v>86</c:v>
                </c:pt>
                <c:pt idx="27">
                  <c:v>87</c:v>
                </c:pt>
                <c:pt idx="28">
                  <c:v>88</c:v>
                </c:pt>
                <c:pt idx="29">
                  <c:v>89</c:v>
                </c:pt>
                <c:pt idx="30">
                  <c:v>90</c:v>
                </c:pt>
                <c:pt idx="31">
                  <c:v>91</c:v>
                </c:pt>
                <c:pt idx="32">
                  <c:v>92</c:v>
                </c:pt>
                <c:pt idx="33">
                  <c:v>93</c:v>
                </c:pt>
                <c:pt idx="34">
                  <c:v>94</c:v>
                </c:pt>
                <c:pt idx="35">
                  <c:v>95</c:v>
                </c:pt>
                <c:pt idx="36">
                  <c:v>96</c:v>
                </c:pt>
                <c:pt idx="37">
                  <c:v>97</c:v>
                </c:pt>
                <c:pt idx="38">
                  <c:v>98</c:v>
                </c:pt>
                <c:pt idx="39">
                  <c:v>99</c:v>
                </c:pt>
                <c:pt idx="40">
                  <c:v>00</c:v>
                </c:pt>
                <c:pt idx="41">
                  <c:v>01</c:v>
                </c:pt>
                <c:pt idx="42">
                  <c:v>02</c:v>
                </c:pt>
                <c:pt idx="43">
                  <c:v>03</c:v>
                </c:pt>
                <c:pt idx="44">
                  <c:v>04</c:v>
                </c:pt>
                <c:pt idx="45">
                  <c:v>05</c:v>
                </c:pt>
                <c:pt idx="46">
                  <c:v>06</c:v>
                </c:pt>
                <c:pt idx="47">
                  <c:v>07</c:v>
                </c:pt>
                <c:pt idx="48">
                  <c:v>08</c:v>
                </c:pt>
                <c:pt idx="49">
                  <c:v>09</c:v>
                </c:pt>
                <c:pt idx="50">
                  <c:v>10</c:v>
                </c:pt>
                <c:pt idx="51">
                  <c:v>11</c:v>
                </c:pt>
              </c:strCache>
            </c:strRef>
          </c:cat>
          <c:val>
            <c:numRef>
              <c:f>'LE Total population at birth'!$B$51:$BA$51</c:f>
              <c:numCache>
                <c:formatCode>0.0</c:formatCode>
                <c:ptCount val="52"/>
                <c:pt idx="0">
                  <c:v>70.3</c:v>
                </c:pt>
                <c:pt idx="1">
                  <c:v>71</c:v>
                </c:pt>
                <c:pt idx="2">
                  <c:v>70.5</c:v>
                </c:pt>
                <c:pt idx="3">
                  <c:v>70.5</c:v>
                </c:pt>
                <c:pt idx="4">
                  <c:v>71.400000000000006</c:v>
                </c:pt>
                <c:pt idx="5">
                  <c:v>71.3</c:v>
                </c:pt>
                <c:pt idx="6">
                  <c:v>71.5</c:v>
                </c:pt>
                <c:pt idx="7">
                  <c:v>71.5</c:v>
                </c:pt>
                <c:pt idx="8">
                  <c:v>71.5</c:v>
                </c:pt>
                <c:pt idx="9">
                  <c:v>71.3</c:v>
                </c:pt>
                <c:pt idx="10">
                  <c:v>72.2</c:v>
                </c:pt>
                <c:pt idx="11">
                  <c:v>72.099999999999994</c:v>
                </c:pt>
                <c:pt idx="12">
                  <c:v>72.3</c:v>
                </c:pt>
                <c:pt idx="13">
                  <c:v>72.5</c:v>
                </c:pt>
                <c:pt idx="14">
                  <c:v>72.8</c:v>
                </c:pt>
                <c:pt idx="15">
                  <c:v>73</c:v>
                </c:pt>
                <c:pt idx="16">
                  <c:v>73.2</c:v>
                </c:pt>
                <c:pt idx="17">
                  <c:v>73.8</c:v>
                </c:pt>
                <c:pt idx="18">
                  <c:v>73.8</c:v>
                </c:pt>
                <c:pt idx="19">
                  <c:v>74.2</c:v>
                </c:pt>
                <c:pt idx="20">
                  <c:v>74.3</c:v>
                </c:pt>
                <c:pt idx="21">
                  <c:v>74.5</c:v>
                </c:pt>
                <c:pt idx="22">
                  <c:v>74.8</c:v>
                </c:pt>
                <c:pt idx="23">
                  <c:v>74.8</c:v>
                </c:pt>
                <c:pt idx="24">
                  <c:v>75.3</c:v>
                </c:pt>
                <c:pt idx="25">
                  <c:v>75.3</c:v>
                </c:pt>
                <c:pt idx="26">
                  <c:v>75.599999999999994</c:v>
                </c:pt>
                <c:pt idx="27">
                  <c:v>76.2</c:v>
                </c:pt>
                <c:pt idx="28">
                  <c:v>76.400000000000006</c:v>
                </c:pt>
                <c:pt idx="29">
                  <c:v>76.5</c:v>
                </c:pt>
                <c:pt idx="30">
                  <c:v>76.8</c:v>
                </c:pt>
                <c:pt idx="31">
                  <c:v>77</c:v>
                </c:pt>
                <c:pt idx="32">
                  <c:v>77.3</c:v>
                </c:pt>
                <c:pt idx="33">
                  <c:v>77.3</c:v>
                </c:pt>
                <c:pt idx="34">
                  <c:v>77.7</c:v>
                </c:pt>
                <c:pt idx="35">
                  <c:v>77.8</c:v>
                </c:pt>
                <c:pt idx="36">
                  <c:v>78</c:v>
                </c:pt>
                <c:pt idx="37">
                  <c:v>78.400000000000006</c:v>
                </c:pt>
                <c:pt idx="38">
                  <c:v>78.5</c:v>
                </c:pt>
                <c:pt idx="39">
                  <c:v>78.7</c:v>
                </c:pt>
                <c:pt idx="40">
                  <c:v>79</c:v>
                </c:pt>
                <c:pt idx="41">
                  <c:v>79.2</c:v>
                </c:pt>
                <c:pt idx="42">
                  <c:v>79.3</c:v>
                </c:pt>
                <c:pt idx="43">
                  <c:v>79.3</c:v>
                </c:pt>
                <c:pt idx="44">
                  <c:v>80.3</c:v>
                </c:pt>
                <c:pt idx="45">
                  <c:v>80.3</c:v>
                </c:pt>
                <c:pt idx="46">
                  <c:v>80.7</c:v>
                </c:pt>
                <c:pt idx="47">
                  <c:v>80.900000000000006</c:v>
                </c:pt>
                <c:pt idx="48">
                  <c:v>81</c:v>
                </c:pt>
                <c:pt idx="49">
                  <c:v>81.099999999999994</c:v>
                </c:pt>
                <c:pt idx="50">
                  <c:v>81.3</c:v>
                </c:pt>
                <c:pt idx="51">
                  <c:v>81.5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'LE Total population at birth'!$A$52</c:f>
              <c:strCache>
                <c:ptCount val="1"/>
                <c:pt idx="0">
                  <c:v> Japon</c:v>
                </c:pt>
              </c:strCache>
            </c:strRef>
          </c:tx>
          <c:spPr>
            <a:ln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cat>
            <c:strRef>
              <c:f>'LE Total population at birth'!$B$50:$BA$50</c:f>
              <c:strCache>
                <c:ptCount val="52"/>
                <c:pt idx="0">
                  <c:v>60</c:v>
                </c:pt>
                <c:pt idx="1">
                  <c:v>61</c:v>
                </c:pt>
                <c:pt idx="2">
                  <c:v>62</c:v>
                </c:pt>
                <c:pt idx="3">
                  <c:v>63</c:v>
                </c:pt>
                <c:pt idx="4">
                  <c:v>64</c:v>
                </c:pt>
                <c:pt idx="5">
                  <c:v>65</c:v>
                </c:pt>
                <c:pt idx="6">
                  <c:v>66</c:v>
                </c:pt>
                <c:pt idx="7">
                  <c:v>67</c:v>
                </c:pt>
                <c:pt idx="8">
                  <c:v>68</c:v>
                </c:pt>
                <c:pt idx="9">
                  <c:v>69</c:v>
                </c:pt>
                <c:pt idx="10">
                  <c:v>70</c:v>
                </c:pt>
                <c:pt idx="11">
                  <c:v>71</c:v>
                </c:pt>
                <c:pt idx="12">
                  <c:v>72</c:v>
                </c:pt>
                <c:pt idx="13">
                  <c:v>73</c:v>
                </c:pt>
                <c:pt idx="14">
                  <c:v>74</c:v>
                </c:pt>
                <c:pt idx="15">
                  <c:v>75</c:v>
                </c:pt>
                <c:pt idx="16">
                  <c:v>76</c:v>
                </c:pt>
                <c:pt idx="17">
                  <c:v>77</c:v>
                </c:pt>
                <c:pt idx="18">
                  <c:v>78</c:v>
                </c:pt>
                <c:pt idx="19">
                  <c:v>79</c:v>
                </c:pt>
                <c:pt idx="20">
                  <c:v>80</c:v>
                </c:pt>
                <c:pt idx="21">
                  <c:v>81</c:v>
                </c:pt>
                <c:pt idx="22">
                  <c:v>82</c:v>
                </c:pt>
                <c:pt idx="23">
                  <c:v>83</c:v>
                </c:pt>
                <c:pt idx="24">
                  <c:v>84</c:v>
                </c:pt>
                <c:pt idx="25">
                  <c:v>85</c:v>
                </c:pt>
                <c:pt idx="26">
                  <c:v>86</c:v>
                </c:pt>
                <c:pt idx="27">
                  <c:v>87</c:v>
                </c:pt>
                <c:pt idx="28">
                  <c:v>88</c:v>
                </c:pt>
                <c:pt idx="29">
                  <c:v>89</c:v>
                </c:pt>
                <c:pt idx="30">
                  <c:v>90</c:v>
                </c:pt>
                <c:pt idx="31">
                  <c:v>91</c:v>
                </c:pt>
                <c:pt idx="32">
                  <c:v>92</c:v>
                </c:pt>
                <c:pt idx="33">
                  <c:v>93</c:v>
                </c:pt>
                <c:pt idx="34">
                  <c:v>94</c:v>
                </c:pt>
                <c:pt idx="35">
                  <c:v>95</c:v>
                </c:pt>
                <c:pt idx="36">
                  <c:v>96</c:v>
                </c:pt>
                <c:pt idx="37">
                  <c:v>97</c:v>
                </c:pt>
                <c:pt idx="38">
                  <c:v>98</c:v>
                </c:pt>
                <c:pt idx="39">
                  <c:v>99</c:v>
                </c:pt>
                <c:pt idx="40">
                  <c:v>00</c:v>
                </c:pt>
                <c:pt idx="41">
                  <c:v>01</c:v>
                </c:pt>
                <c:pt idx="42">
                  <c:v>02</c:v>
                </c:pt>
                <c:pt idx="43">
                  <c:v>03</c:v>
                </c:pt>
                <c:pt idx="44">
                  <c:v>04</c:v>
                </c:pt>
                <c:pt idx="45">
                  <c:v>05</c:v>
                </c:pt>
                <c:pt idx="46">
                  <c:v>06</c:v>
                </c:pt>
                <c:pt idx="47">
                  <c:v>07</c:v>
                </c:pt>
                <c:pt idx="48">
                  <c:v>08</c:v>
                </c:pt>
                <c:pt idx="49">
                  <c:v>09</c:v>
                </c:pt>
                <c:pt idx="50">
                  <c:v>10</c:v>
                </c:pt>
                <c:pt idx="51">
                  <c:v>11</c:v>
                </c:pt>
              </c:strCache>
            </c:strRef>
          </c:cat>
          <c:val>
            <c:numRef>
              <c:f>'LE Total population at birth'!$B$52:$BA$52</c:f>
              <c:numCache>
                <c:formatCode>0.0</c:formatCode>
                <c:ptCount val="52"/>
                <c:pt idx="0">
                  <c:v>67.8</c:v>
                </c:pt>
                <c:pt idx="1">
                  <c:v>68.400000000000006</c:v>
                </c:pt>
                <c:pt idx="2">
                  <c:v>68.7</c:v>
                </c:pt>
                <c:pt idx="3">
                  <c:v>69.8</c:v>
                </c:pt>
                <c:pt idx="4">
                  <c:v>70.3</c:v>
                </c:pt>
                <c:pt idx="5">
                  <c:v>70.3</c:v>
                </c:pt>
                <c:pt idx="6">
                  <c:v>71</c:v>
                </c:pt>
                <c:pt idx="7">
                  <c:v>71.5</c:v>
                </c:pt>
                <c:pt idx="8">
                  <c:v>71.7</c:v>
                </c:pt>
                <c:pt idx="9">
                  <c:v>71.900000000000006</c:v>
                </c:pt>
                <c:pt idx="10">
                  <c:v>72</c:v>
                </c:pt>
                <c:pt idx="11">
                  <c:v>72.900000000000006</c:v>
                </c:pt>
                <c:pt idx="12">
                  <c:v>73.2</c:v>
                </c:pt>
                <c:pt idx="13">
                  <c:v>73.400000000000006</c:v>
                </c:pt>
                <c:pt idx="14">
                  <c:v>73.7</c:v>
                </c:pt>
                <c:pt idx="15">
                  <c:v>74.3</c:v>
                </c:pt>
                <c:pt idx="16">
                  <c:v>74.8</c:v>
                </c:pt>
                <c:pt idx="17">
                  <c:v>75.3</c:v>
                </c:pt>
                <c:pt idx="18">
                  <c:v>75.7</c:v>
                </c:pt>
                <c:pt idx="19">
                  <c:v>76.2</c:v>
                </c:pt>
                <c:pt idx="20">
                  <c:v>76.099999999999994</c:v>
                </c:pt>
                <c:pt idx="21">
                  <c:v>76.5</c:v>
                </c:pt>
                <c:pt idx="22">
                  <c:v>76.900000000000006</c:v>
                </c:pt>
                <c:pt idx="23">
                  <c:v>77</c:v>
                </c:pt>
                <c:pt idx="24">
                  <c:v>77.400000000000006</c:v>
                </c:pt>
                <c:pt idx="25">
                  <c:v>77.599999999999994</c:v>
                </c:pt>
                <c:pt idx="26">
                  <c:v>78.099999999999994</c:v>
                </c:pt>
                <c:pt idx="27">
                  <c:v>78.5</c:v>
                </c:pt>
                <c:pt idx="28">
                  <c:v>78.400000000000006</c:v>
                </c:pt>
                <c:pt idx="29">
                  <c:v>78.8</c:v>
                </c:pt>
                <c:pt idx="30">
                  <c:v>78.900000000000006</c:v>
                </c:pt>
                <c:pt idx="31">
                  <c:v>79.099999999999994</c:v>
                </c:pt>
                <c:pt idx="32">
                  <c:v>79.2</c:v>
                </c:pt>
                <c:pt idx="33">
                  <c:v>79.400000000000006</c:v>
                </c:pt>
                <c:pt idx="34">
                  <c:v>79.8</c:v>
                </c:pt>
                <c:pt idx="35">
                  <c:v>79.599999999999994</c:v>
                </c:pt>
                <c:pt idx="36">
                  <c:v>80.3</c:v>
                </c:pt>
                <c:pt idx="37">
                  <c:v>80.5</c:v>
                </c:pt>
                <c:pt idx="38">
                  <c:v>80.599999999999994</c:v>
                </c:pt>
                <c:pt idx="39">
                  <c:v>80.5</c:v>
                </c:pt>
                <c:pt idx="40">
                  <c:v>81.2</c:v>
                </c:pt>
                <c:pt idx="41">
                  <c:v>81.5</c:v>
                </c:pt>
                <c:pt idx="42">
                  <c:v>81.8</c:v>
                </c:pt>
                <c:pt idx="43">
                  <c:v>81.8</c:v>
                </c:pt>
                <c:pt idx="44">
                  <c:v>82.1</c:v>
                </c:pt>
                <c:pt idx="45">
                  <c:v>82</c:v>
                </c:pt>
                <c:pt idx="46">
                  <c:v>82.4</c:v>
                </c:pt>
                <c:pt idx="47">
                  <c:v>82.6</c:v>
                </c:pt>
                <c:pt idx="48">
                  <c:v>82.7</c:v>
                </c:pt>
                <c:pt idx="49">
                  <c:v>83</c:v>
                </c:pt>
                <c:pt idx="50">
                  <c:v>83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'LE Total population at birth'!$A$53</c:f>
              <c:strCache>
                <c:ptCount val="1"/>
                <c:pt idx="0">
                  <c:v> Allemagne</c:v>
                </c:pt>
              </c:strCache>
            </c:strRef>
          </c:tx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'LE Total population at birth'!$B$50:$BA$50</c:f>
              <c:strCache>
                <c:ptCount val="52"/>
                <c:pt idx="0">
                  <c:v>60</c:v>
                </c:pt>
                <c:pt idx="1">
                  <c:v>61</c:v>
                </c:pt>
                <c:pt idx="2">
                  <c:v>62</c:v>
                </c:pt>
                <c:pt idx="3">
                  <c:v>63</c:v>
                </c:pt>
                <c:pt idx="4">
                  <c:v>64</c:v>
                </c:pt>
                <c:pt idx="5">
                  <c:v>65</c:v>
                </c:pt>
                <c:pt idx="6">
                  <c:v>66</c:v>
                </c:pt>
                <c:pt idx="7">
                  <c:v>67</c:v>
                </c:pt>
                <c:pt idx="8">
                  <c:v>68</c:v>
                </c:pt>
                <c:pt idx="9">
                  <c:v>69</c:v>
                </c:pt>
                <c:pt idx="10">
                  <c:v>70</c:v>
                </c:pt>
                <c:pt idx="11">
                  <c:v>71</c:v>
                </c:pt>
                <c:pt idx="12">
                  <c:v>72</c:v>
                </c:pt>
                <c:pt idx="13">
                  <c:v>73</c:v>
                </c:pt>
                <c:pt idx="14">
                  <c:v>74</c:v>
                </c:pt>
                <c:pt idx="15">
                  <c:v>75</c:v>
                </c:pt>
                <c:pt idx="16">
                  <c:v>76</c:v>
                </c:pt>
                <c:pt idx="17">
                  <c:v>77</c:v>
                </c:pt>
                <c:pt idx="18">
                  <c:v>78</c:v>
                </c:pt>
                <c:pt idx="19">
                  <c:v>79</c:v>
                </c:pt>
                <c:pt idx="20">
                  <c:v>80</c:v>
                </c:pt>
                <c:pt idx="21">
                  <c:v>81</c:v>
                </c:pt>
                <c:pt idx="22">
                  <c:v>82</c:v>
                </c:pt>
                <c:pt idx="23">
                  <c:v>83</c:v>
                </c:pt>
                <c:pt idx="24">
                  <c:v>84</c:v>
                </c:pt>
                <c:pt idx="25">
                  <c:v>85</c:v>
                </c:pt>
                <c:pt idx="26">
                  <c:v>86</c:v>
                </c:pt>
                <c:pt idx="27">
                  <c:v>87</c:v>
                </c:pt>
                <c:pt idx="28">
                  <c:v>88</c:v>
                </c:pt>
                <c:pt idx="29">
                  <c:v>89</c:v>
                </c:pt>
                <c:pt idx="30">
                  <c:v>90</c:v>
                </c:pt>
                <c:pt idx="31">
                  <c:v>91</c:v>
                </c:pt>
                <c:pt idx="32">
                  <c:v>92</c:v>
                </c:pt>
                <c:pt idx="33">
                  <c:v>93</c:v>
                </c:pt>
                <c:pt idx="34">
                  <c:v>94</c:v>
                </c:pt>
                <c:pt idx="35">
                  <c:v>95</c:v>
                </c:pt>
                <c:pt idx="36">
                  <c:v>96</c:v>
                </c:pt>
                <c:pt idx="37">
                  <c:v>97</c:v>
                </c:pt>
                <c:pt idx="38">
                  <c:v>98</c:v>
                </c:pt>
                <c:pt idx="39">
                  <c:v>99</c:v>
                </c:pt>
                <c:pt idx="40">
                  <c:v>00</c:v>
                </c:pt>
                <c:pt idx="41">
                  <c:v>01</c:v>
                </c:pt>
                <c:pt idx="42">
                  <c:v>02</c:v>
                </c:pt>
                <c:pt idx="43">
                  <c:v>03</c:v>
                </c:pt>
                <c:pt idx="44">
                  <c:v>04</c:v>
                </c:pt>
                <c:pt idx="45">
                  <c:v>05</c:v>
                </c:pt>
                <c:pt idx="46">
                  <c:v>06</c:v>
                </c:pt>
                <c:pt idx="47">
                  <c:v>07</c:v>
                </c:pt>
                <c:pt idx="48">
                  <c:v>08</c:v>
                </c:pt>
                <c:pt idx="49">
                  <c:v>09</c:v>
                </c:pt>
                <c:pt idx="50">
                  <c:v>10</c:v>
                </c:pt>
                <c:pt idx="51">
                  <c:v>11</c:v>
                </c:pt>
              </c:strCache>
            </c:strRef>
          </c:cat>
          <c:val>
            <c:numRef>
              <c:f>'LE Total population at birth'!$B$53:$BA$53</c:f>
              <c:numCache>
                <c:formatCode>0.0</c:formatCode>
                <c:ptCount val="52"/>
                <c:pt idx="0">
                  <c:v>69.099999999999994</c:v>
                </c:pt>
                <c:pt idx="1">
                  <c:v>69.7</c:v>
                </c:pt>
                <c:pt idx="2">
                  <c:v>69.900000000000006</c:v>
                </c:pt>
                <c:pt idx="3">
                  <c:v>70</c:v>
                </c:pt>
                <c:pt idx="4">
                  <c:v>70.5</c:v>
                </c:pt>
                <c:pt idx="5">
                  <c:v>70.5</c:v>
                </c:pt>
                <c:pt idx="6">
                  <c:v>70.599999999999994</c:v>
                </c:pt>
                <c:pt idx="7">
                  <c:v>70.8</c:v>
                </c:pt>
                <c:pt idx="8">
                  <c:v>70.400000000000006</c:v>
                </c:pt>
                <c:pt idx="9">
                  <c:v>70.3</c:v>
                </c:pt>
                <c:pt idx="10">
                  <c:v>70.5</c:v>
                </c:pt>
                <c:pt idx="11">
                  <c:v>70.8</c:v>
                </c:pt>
                <c:pt idx="12">
                  <c:v>71</c:v>
                </c:pt>
                <c:pt idx="13">
                  <c:v>71.2</c:v>
                </c:pt>
                <c:pt idx="14">
                  <c:v>71.5</c:v>
                </c:pt>
                <c:pt idx="15">
                  <c:v>71.400000000000006</c:v>
                </c:pt>
                <c:pt idx="16">
                  <c:v>71.8</c:v>
                </c:pt>
                <c:pt idx="17">
                  <c:v>72.400000000000006</c:v>
                </c:pt>
                <c:pt idx="18">
                  <c:v>72.400000000000006</c:v>
                </c:pt>
                <c:pt idx="19">
                  <c:v>72.8</c:v>
                </c:pt>
                <c:pt idx="20">
                  <c:v>72.900000000000006</c:v>
                </c:pt>
                <c:pt idx="21">
                  <c:v>73.2</c:v>
                </c:pt>
                <c:pt idx="22">
                  <c:v>73.5</c:v>
                </c:pt>
                <c:pt idx="23">
                  <c:v>73.8</c:v>
                </c:pt>
                <c:pt idx="24">
                  <c:v>74.2</c:v>
                </c:pt>
                <c:pt idx="25">
                  <c:v>74.3</c:v>
                </c:pt>
                <c:pt idx="26">
                  <c:v>74.5</c:v>
                </c:pt>
                <c:pt idx="27">
                  <c:v>75</c:v>
                </c:pt>
                <c:pt idx="28">
                  <c:v>75.2</c:v>
                </c:pt>
                <c:pt idx="29">
                  <c:v>75.400000000000006</c:v>
                </c:pt>
                <c:pt idx="30">
                  <c:v>75.3</c:v>
                </c:pt>
                <c:pt idx="31">
                  <c:v>75.5</c:v>
                </c:pt>
                <c:pt idx="32">
                  <c:v>76</c:v>
                </c:pt>
                <c:pt idx="33">
                  <c:v>76.099999999999994</c:v>
                </c:pt>
                <c:pt idx="34">
                  <c:v>76.400000000000006</c:v>
                </c:pt>
                <c:pt idx="35">
                  <c:v>76.599999999999994</c:v>
                </c:pt>
                <c:pt idx="36">
                  <c:v>76.8</c:v>
                </c:pt>
                <c:pt idx="37">
                  <c:v>77.3</c:v>
                </c:pt>
                <c:pt idx="38">
                  <c:v>77.7</c:v>
                </c:pt>
                <c:pt idx="39">
                  <c:v>77.900000000000006</c:v>
                </c:pt>
                <c:pt idx="40">
                  <c:v>78.2</c:v>
                </c:pt>
                <c:pt idx="41">
                  <c:v>78.5</c:v>
                </c:pt>
                <c:pt idx="42">
                  <c:v>78.5</c:v>
                </c:pt>
                <c:pt idx="43">
                  <c:v>78.599999999999994</c:v>
                </c:pt>
                <c:pt idx="44">
                  <c:v>79.2</c:v>
                </c:pt>
                <c:pt idx="45">
                  <c:v>79.400000000000006</c:v>
                </c:pt>
                <c:pt idx="46">
                  <c:v>79.8</c:v>
                </c:pt>
                <c:pt idx="47">
                  <c:v>80</c:v>
                </c:pt>
                <c:pt idx="48">
                  <c:v>80.2</c:v>
                </c:pt>
                <c:pt idx="49">
                  <c:v>80.3</c:v>
                </c:pt>
                <c:pt idx="50">
                  <c:v>80.5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'LE Total population at birth'!$A$54</c:f>
              <c:strCache>
                <c:ptCount val="1"/>
                <c:pt idx="0">
                  <c:v> Etats-Unis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'LE Total population at birth'!$B$50:$BA$50</c:f>
              <c:strCache>
                <c:ptCount val="52"/>
                <c:pt idx="0">
                  <c:v>60</c:v>
                </c:pt>
                <c:pt idx="1">
                  <c:v>61</c:v>
                </c:pt>
                <c:pt idx="2">
                  <c:v>62</c:v>
                </c:pt>
                <c:pt idx="3">
                  <c:v>63</c:v>
                </c:pt>
                <c:pt idx="4">
                  <c:v>64</c:v>
                </c:pt>
                <c:pt idx="5">
                  <c:v>65</c:v>
                </c:pt>
                <c:pt idx="6">
                  <c:v>66</c:v>
                </c:pt>
                <c:pt idx="7">
                  <c:v>67</c:v>
                </c:pt>
                <c:pt idx="8">
                  <c:v>68</c:v>
                </c:pt>
                <c:pt idx="9">
                  <c:v>69</c:v>
                </c:pt>
                <c:pt idx="10">
                  <c:v>70</c:v>
                </c:pt>
                <c:pt idx="11">
                  <c:v>71</c:v>
                </c:pt>
                <c:pt idx="12">
                  <c:v>72</c:v>
                </c:pt>
                <c:pt idx="13">
                  <c:v>73</c:v>
                </c:pt>
                <c:pt idx="14">
                  <c:v>74</c:v>
                </c:pt>
                <c:pt idx="15">
                  <c:v>75</c:v>
                </c:pt>
                <c:pt idx="16">
                  <c:v>76</c:v>
                </c:pt>
                <c:pt idx="17">
                  <c:v>77</c:v>
                </c:pt>
                <c:pt idx="18">
                  <c:v>78</c:v>
                </c:pt>
                <c:pt idx="19">
                  <c:v>79</c:v>
                </c:pt>
                <c:pt idx="20">
                  <c:v>80</c:v>
                </c:pt>
                <c:pt idx="21">
                  <c:v>81</c:v>
                </c:pt>
                <c:pt idx="22">
                  <c:v>82</c:v>
                </c:pt>
                <c:pt idx="23">
                  <c:v>83</c:v>
                </c:pt>
                <c:pt idx="24">
                  <c:v>84</c:v>
                </c:pt>
                <c:pt idx="25">
                  <c:v>85</c:v>
                </c:pt>
                <c:pt idx="26">
                  <c:v>86</c:v>
                </c:pt>
                <c:pt idx="27">
                  <c:v>87</c:v>
                </c:pt>
                <c:pt idx="28">
                  <c:v>88</c:v>
                </c:pt>
                <c:pt idx="29">
                  <c:v>89</c:v>
                </c:pt>
                <c:pt idx="30">
                  <c:v>90</c:v>
                </c:pt>
                <c:pt idx="31">
                  <c:v>91</c:v>
                </c:pt>
                <c:pt idx="32">
                  <c:v>92</c:v>
                </c:pt>
                <c:pt idx="33">
                  <c:v>93</c:v>
                </c:pt>
                <c:pt idx="34">
                  <c:v>94</c:v>
                </c:pt>
                <c:pt idx="35">
                  <c:v>95</c:v>
                </c:pt>
                <c:pt idx="36">
                  <c:v>96</c:v>
                </c:pt>
                <c:pt idx="37">
                  <c:v>97</c:v>
                </c:pt>
                <c:pt idx="38">
                  <c:v>98</c:v>
                </c:pt>
                <c:pt idx="39">
                  <c:v>99</c:v>
                </c:pt>
                <c:pt idx="40">
                  <c:v>00</c:v>
                </c:pt>
                <c:pt idx="41">
                  <c:v>01</c:v>
                </c:pt>
                <c:pt idx="42">
                  <c:v>02</c:v>
                </c:pt>
                <c:pt idx="43">
                  <c:v>03</c:v>
                </c:pt>
                <c:pt idx="44">
                  <c:v>04</c:v>
                </c:pt>
                <c:pt idx="45">
                  <c:v>05</c:v>
                </c:pt>
                <c:pt idx="46">
                  <c:v>06</c:v>
                </c:pt>
                <c:pt idx="47">
                  <c:v>07</c:v>
                </c:pt>
                <c:pt idx="48">
                  <c:v>08</c:v>
                </c:pt>
                <c:pt idx="49">
                  <c:v>09</c:v>
                </c:pt>
                <c:pt idx="50">
                  <c:v>10</c:v>
                </c:pt>
                <c:pt idx="51">
                  <c:v>11</c:v>
                </c:pt>
              </c:strCache>
            </c:strRef>
          </c:cat>
          <c:val>
            <c:numRef>
              <c:f>'LE Total population at birth'!$B$54:$BA$54</c:f>
              <c:numCache>
                <c:formatCode>0.0</c:formatCode>
                <c:ptCount val="52"/>
                <c:pt idx="0">
                  <c:v>69.8</c:v>
                </c:pt>
                <c:pt idx="1">
                  <c:v>70.3</c:v>
                </c:pt>
                <c:pt idx="2">
                  <c:v>70.2</c:v>
                </c:pt>
                <c:pt idx="3">
                  <c:v>70</c:v>
                </c:pt>
                <c:pt idx="4">
                  <c:v>70.3</c:v>
                </c:pt>
                <c:pt idx="5">
                  <c:v>70.3</c:v>
                </c:pt>
                <c:pt idx="6">
                  <c:v>70.3</c:v>
                </c:pt>
                <c:pt idx="7">
                  <c:v>70.7</c:v>
                </c:pt>
                <c:pt idx="8">
                  <c:v>70.3</c:v>
                </c:pt>
                <c:pt idx="9">
                  <c:v>70.599999999999994</c:v>
                </c:pt>
                <c:pt idx="10">
                  <c:v>70.900000000000006</c:v>
                </c:pt>
                <c:pt idx="11">
                  <c:v>71.2</c:v>
                </c:pt>
                <c:pt idx="12">
                  <c:v>71.3</c:v>
                </c:pt>
                <c:pt idx="13">
                  <c:v>71.5</c:v>
                </c:pt>
                <c:pt idx="14">
                  <c:v>72</c:v>
                </c:pt>
                <c:pt idx="15">
                  <c:v>72.7</c:v>
                </c:pt>
                <c:pt idx="16">
                  <c:v>73</c:v>
                </c:pt>
                <c:pt idx="17">
                  <c:v>73.3</c:v>
                </c:pt>
                <c:pt idx="18">
                  <c:v>73.5</c:v>
                </c:pt>
                <c:pt idx="19">
                  <c:v>73.900000000000006</c:v>
                </c:pt>
                <c:pt idx="20">
                  <c:v>73.7</c:v>
                </c:pt>
                <c:pt idx="21">
                  <c:v>74.099999999999994</c:v>
                </c:pt>
                <c:pt idx="22">
                  <c:v>74.5</c:v>
                </c:pt>
                <c:pt idx="23">
                  <c:v>74.5</c:v>
                </c:pt>
                <c:pt idx="24">
                  <c:v>74.7</c:v>
                </c:pt>
                <c:pt idx="25">
                  <c:v>74.7</c:v>
                </c:pt>
                <c:pt idx="26">
                  <c:v>74.7</c:v>
                </c:pt>
                <c:pt idx="27">
                  <c:v>74.8</c:v>
                </c:pt>
                <c:pt idx="28">
                  <c:v>74.8</c:v>
                </c:pt>
                <c:pt idx="29">
                  <c:v>75.099999999999994</c:v>
                </c:pt>
                <c:pt idx="30">
                  <c:v>75.3</c:v>
                </c:pt>
                <c:pt idx="31">
                  <c:v>75.5</c:v>
                </c:pt>
                <c:pt idx="32">
                  <c:v>75.7</c:v>
                </c:pt>
                <c:pt idx="33">
                  <c:v>75.5</c:v>
                </c:pt>
                <c:pt idx="34">
                  <c:v>75.7</c:v>
                </c:pt>
                <c:pt idx="35">
                  <c:v>75.7</c:v>
                </c:pt>
                <c:pt idx="36">
                  <c:v>76.099999999999994</c:v>
                </c:pt>
                <c:pt idx="37">
                  <c:v>76.5</c:v>
                </c:pt>
                <c:pt idx="38">
                  <c:v>76.7</c:v>
                </c:pt>
                <c:pt idx="39">
                  <c:v>76.7</c:v>
                </c:pt>
                <c:pt idx="40">
                  <c:v>76.7</c:v>
                </c:pt>
                <c:pt idx="41">
                  <c:v>76.8</c:v>
                </c:pt>
                <c:pt idx="42">
                  <c:v>76.900000000000006</c:v>
                </c:pt>
                <c:pt idx="43">
                  <c:v>77</c:v>
                </c:pt>
                <c:pt idx="44">
                  <c:v>77.400000000000006</c:v>
                </c:pt>
                <c:pt idx="45">
                  <c:v>77.400000000000006</c:v>
                </c:pt>
                <c:pt idx="46">
                  <c:v>77.7</c:v>
                </c:pt>
                <c:pt idx="47">
                  <c:v>77.900000000000006</c:v>
                </c:pt>
                <c:pt idx="48">
                  <c:v>78.099999999999994</c:v>
                </c:pt>
                <c:pt idx="49">
                  <c:v>78.5</c:v>
                </c:pt>
                <c:pt idx="50">
                  <c:v>78.7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575232"/>
        <c:axId val="90576768"/>
      </c:lineChart>
      <c:catAx>
        <c:axId val="9057523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chemeClr val="tx1">
                <a:lumMod val="85000"/>
                <a:lumOff val="15000"/>
              </a:schemeClr>
            </a:solidFill>
          </a:ln>
        </c:spPr>
        <c:crossAx val="90576768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90576768"/>
        <c:scaling>
          <c:orientation val="minMax"/>
          <c:min val="65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noFill/>
          </a:ln>
        </c:spPr>
        <c:crossAx val="90575232"/>
        <c:crosses val="autoZero"/>
        <c:crossBetween val="midCat"/>
      </c:valAx>
      <c:spPr>
        <a:ln>
          <a:solidFill>
            <a:schemeClr val="bg1">
              <a:lumMod val="7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9652668416448108E-2"/>
          <c:y val="4.4738261469399195E-2"/>
          <c:w val="0.28988740234602173"/>
          <c:h val="0.33545096312169226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410584129695319E-2"/>
          <c:y val="3.4377052866994405E-2"/>
          <c:w val="0.84395059904566339"/>
          <c:h val="0.85266685858178504"/>
        </c:manualLayout>
      </c:layout>
      <c:lineChart>
        <c:grouping val="standard"/>
        <c:varyColors val="0"/>
        <c:ser>
          <c:idx val="0"/>
          <c:order val="0"/>
          <c:tx>
            <c:strRef>
              <c:f>'Total expenditure, % GDP'!$A$50</c:f>
              <c:strCache>
                <c:ptCount val="1"/>
                <c:pt idx="0">
                  <c:v>France</c:v>
                </c:pt>
              </c:strCache>
            </c:strRef>
          </c:tx>
          <c:spPr>
            <a:ln w="38100">
              <a:solidFill>
                <a:srgbClr val="7A003C"/>
              </a:solidFill>
            </a:ln>
          </c:spPr>
          <c:marker>
            <c:symbol val="none"/>
          </c:marker>
          <c:dPt>
            <c:idx val="50"/>
            <c:marker>
              <c:symbol val="circle"/>
              <c:size val="5"/>
              <c:spPr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rgbClr val="7A003C"/>
                  </a:solidFill>
                </a:ln>
              </c:spPr>
            </c:marker>
            <c:bubble3D val="0"/>
          </c:dPt>
          <c:dLbls>
            <c:dLbl>
              <c:idx val="38"/>
              <c:layout>
                <c:manualLayout>
                  <c:x val="-0.12669723073127903"/>
                  <c:y val="0.11852486793581229"/>
                </c:manualLayout>
              </c:layout>
              <c:tx>
                <c:rich>
                  <a:bodyPr/>
                  <a:lstStyle/>
                  <a:p>
                    <a:pPr>
                      <a:defRPr sz="1050" b="1">
                        <a:solidFill>
                          <a:srgbClr val="7A003C"/>
                        </a:solidFill>
                      </a:defRPr>
                    </a:pPr>
                    <a:r>
                      <a:rPr lang="en-US" sz="1050" b="1">
                        <a:solidFill>
                          <a:srgbClr val="7A003C"/>
                        </a:solidFill>
                      </a:rPr>
                      <a:t>France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0"/>
              <c:layout>
                <c:manualLayout>
                  <c:x val="-2.3755246913580247E-2"/>
                  <c:y val="-6.361557228253957E-2"/>
                </c:manualLayout>
              </c:layout>
              <c:tx>
                <c:rich>
                  <a:bodyPr/>
                  <a:lstStyle/>
                  <a:p>
                    <a:pPr>
                      <a:defRPr sz="1050" b="1">
                        <a:solidFill>
                          <a:srgbClr val="7A003C"/>
                        </a:solidFill>
                      </a:defRPr>
                    </a:pPr>
                    <a:r>
                      <a:rPr lang="en-US" sz="1050" b="1">
                        <a:solidFill>
                          <a:srgbClr val="7A003C"/>
                        </a:solidFill>
                      </a:rPr>
                      <a:t>11,6%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'Total expenditure, % GDP'!$B$49:$AZ$49</c:f>
              <c:strCache>
                <c:ptCount val="51"/>
                <c:pt idx="0">
                  <c:v>60</c:v>
                </c:pt>
                <c:pt idx="1">
                  <c:v>61</c:v>
                </c:pt>
                <c:pt idx="2">
                  <c:v>62</c:v>
                </c:pt>
                <c:pt idx="3">
                  <c:v>63</c:v>
                </c:pt>
                <c:pt idx="4">
                  <c:v>64</c:v>
                </c:pt>
                <c:pt idx="5">
                  <c:v>65</c:v>
                </c:pt>
                <c:pt idx="6">
                  <c:v>66</c:v>
                </c:pt>
                <c:pt idx="7">
                  <c:v>67</c:v>
                </c:pt>
                <c:pt idx="8">
                  <c:v>68</c:v>
                </c:pt>
                <c:pt idx="9">
                  <c:v>69</c:v>
                </c:pt>
                <c:pt idx="10">
                  <c:v>70</c:v>
                </c:pt>
                <c:pt idx="11">
                  <c:v>71</c:v>
                </c:pt>
                <c:pt idx="12">
                  <c:v>72</c:v>
                </c:pt>
                <c:pt idx="13">
                  <c:v>73</c:v>
                </c:pt>
                <c:pt idx="14">
                  <c:v>74</c:v>
                </c:pt>
                <c:pt idx="15">
                  <c:v>75</c:v>
                </c:pt>
                <c:pt idx="16">
                  <c:v>76</c:v>
                </c:pt>
                <c:pt idx="17">
                  <c:v>77</c:v>
                </c:pt>
                <c:pt idx="18">
                  <c:v>78</c:v>
                </c:pt>
                <c:pt idx="19">
                  <c:v>79</c:v>
                </c:pt>
                <c:pt idx="20">
                  <c:v>80</c:v>
                </c:pt>
                <c:pt idx="21">
                  <c:v>81</c:v>
                </c:pt>
                <c:pt idx="22">
                  <c:v>82</c:v>
                </c:pt>
                <c:pt idx="23">
                  <c:v>83</c:v>
                </c:pt>
                <c:pt idx="24">
                  <c:v>84</c:v>
                </c:pt>
                <c:pt idx="25">
                  <c:v>85</c:v>
                </c:pt>
                <c:pt idx="26">
                  <c:v>86</c:v>
                </c:pt>
                <c:pt idx="27">
                  <c:v>87</c:v>
                </c:pt>
                <c:pt idx="28">
                  <c:v>88</c:v>
                </c:pt>
                <c:pt idx="29">
                  <c:v>89</c:v>
                </c:pt>
                <c:pt idx="30">
                  <c:v>90</c:v>
                </c:pt>
                <c:pt idx="31">
                  <c:v>91</c:v>
                </c:pt>
                <c:pt idx="32">
                  <c:v>92</c:v>
                </c:pt>
                <c:pt idx="33">
                  <c:v>93</c:v>
                </c:pt>
                <c:pt idx="34">
                  <c:v>94</c:v>
                </c:pt>
                <c:pt idx="35">
                  <c:v>95</c:v>
                </c:pt>
                <c:pt idx="36">
                  <c:v>96</c:v>
                </c:pt>
                <c:pt idx="37">
                  <c:v>97</c:v>
                </c:pt>
                <c:pt idx="38">
                  <c:v>98</c:v>
                </c:pt>
                <c:pt idx="39">
                  <c:v>99</c:v>
                </c:pt>
                <c:pt idx="40">
                  <c:v>00</c:v>
                </c:pt>
                <c:pt idx="41">
                  <c:v>01</c:v>
                </c:pt>
                <c:pt idx="42">
                  <c:v>02</c:v>
                </c:pt>
                <c:pt idx="43">
                  <c:v>03</c:v>
                </c:pt>
                <c:pt idx="44">
                  <c:v>04</c:v>
                </c:pt>
                <c:pt idx="45">
                  <c:v>05</c:v>
                </c:pt>
                <c:pt idx="46">
                  <c:v>06</c:v>
                </c:pt>
                <c:pt idx="47">
                  <c:v>07</c:v>
                </c:pt>
                <c:pt idx="48">
                  <c:v>08</c:v>
                </c:pt>
                <c:pt idx="49">
                  <c:v>09</c:v>
                </c:pt>
                <c:pt idx="50">
                  <c:v>10</c:v>
                </c:pt>
              </c:strCache>
            </c:strRef>
          </c:cat>
          <c:val>
            <c:numRef>
              <c:f>'Total expenditure, % GDP'!$B$50:$AZ$50</c:f>
              <c:numCache>
                <c:formatCode>0.0</c:formatCode>
                <c:ptCount val="51"/>
                <c:pt idx="0">
                  <c:v>3.8</c:v>
                </c:pt>
                <c:pt idx="1">
                  <c:v>3.981760415550478</c:v>
                </c:pt>
                <c:pt idx="2">
                  <c:v>4.1722147386433459</c:v>
                </c:pt>
                <c:pt idx="3">
                  <c:v>4.3717788135544033</c:v>
                </c:pt>
                <c:pt idx="4">
                  <c:v>4.5808883750928331</c:v>
                </c:pt>
                <c:pt idx="5">
                  <c:v>4.8</c:v>
                </c:pt>
                <c:pt idx="6">
                  <c:v>4.9144140265901255</c:v>
                </c:pt>
                <c:pt idx="7">
                  <c:v>5.0315552551553706</c:v>
                </c:pt>
                <c:pt idx="8">
                  <c:v>5.15148869197892</c:v>
                </c:pt>
                <c:pt idx="9">
                  <c:v>5.2742808928503404</c:v>
                </c:pt>
                <c:pt idx="10">
                  <c:v>5.4</c:v>
                </c:pt>
                <c:pt idx="11">
                  <c:v>5.5866440660952845</c:v>
                </c:pt>
                <c:pt idx="12">
                  <c:v>5.7797392446737534</c:v>
                </c:pt>
                <c:pt idx="13">
                  <c:v>5.9795085101544894</c:v>
                </c:pt>
                <c:pt idx="14">
                  <c:v>6.1861825437816442</c:v>
                </c:pt>
                <c:pt idx="15">
                  <c:v>6.4</c:v>
                </c:pt>
                <c:pt idx="16">
                  <c:v>6.5157376148492725</c:v>
                </c:pt>
                <c:pt idx="17">
                  <c:v>6.6335682289940152</c:v>
                </c:pt>
                <c:pt idx="18">
                  <c:v>6.7535296922383434</c:v>
                </c:pt>
                <c:pt idx="19">
                  <c:v>6.8756605388623111</c:v>
                </c:pt>
                <c:pt idx="20">
                  <c:v>7</c:v>
                </c:pt>
                <c:pt idx="21">
                  <c:v>7.1894626096254619</c:v>
                </c:pt>
                <c:pt idx="22">
                  <c:v>7.3840532307432225</c:v>
                </c:pt>
                <c:pt idx="23">
                  <c:v>7.5839106585588745</c:v>
                </c:pt>
                <c:pt idx="24">
                  <c:v>7.7891774449214024</c:v>
                </c:pt>
                <c:pt idx="25">
                  <c:v>8</c:v>
                </c:pt>
                <c:pt idx="26">
                  <c:v>8.0784463813878826</c:v>
                </c:pt>
                <c:pt idx="27">
                  <c:v>8.1576619921198699</c:v>
                </c:pt>
                <c:pt idx="28">
                  <c:v>8.2376543751032827</c:v>
                </c:pt>
                <c:pt idx="29">
                  <c:v>8.3184311472096528</c:v>
                </c:pt>
                <c:pt idx="30">
                  <c:v>8.4</c:v>
                </c:pt>
                <c:pt idx="31">
                  <c:v>8.6</c:v>
                </c:pt>
                <c:pt idx="32">
                  <c:v>8.9</c:v>
                </c:pt>
                <c:pt idx="33">
                  <c:v>9.3000000000000007</c:v>
                </c:pt>
                <c:pt idx="34">
                  <c:v>9.3000000000000007</c:v>
                </c:pt>
                <c:pt idx="35">
                  <c:v>10.4</c:v>
                </c:pt>
                <c:pt idx="36">
                  <c:v>10.4</c:v>
                </c:pt>
                <c:pt idx="37">
                  <c:v>10.3</c:v>
                </c:pt>
                <c:pt idx="38">
                  <c:v>10.1</c:v>
                </c:pt>
                <c:pt idx="39">
                  <c:v>10.200000000000001</c:v>
                </c:pt>
                <c:pt idx="40">
                  <c:v>10.1</c:v>
                </c:pt>
                <c:pt idx="41">
                  <c:v>10.200000000000001</c:v>
                </c:pt>
                <c:pt idx="42">
                  <c:v>10.6</c:v>
                </c:pt>
                <c:pt idx="43">
                  <c:v>10.9</c:v>
                </c:pt>
                <c:pt idx="44">
                  <c:v>11</c:v>
                </c:pt>
                <c:pt idx="45">
                  <c:v>11.2</c:v>
                </c:pt>
                <c:pt idx="46">
                  <c:v>11.1</c:v>
                </c:pt>
                <c:pt idx="47">
                  <c:v>11.1</c:v>
                </c:pt>
                <c:pt idx="48">
                  <c:v>11</c:v>
                </c:pt>
                <c:pt idx="49">
                  <c:v>11.7</c:v>
                </c:pt>
                <c:pt idx="50">
                  <c:v>11.6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'Total expenditure, % GDP'!$A$51</c:f>
              <c:strCache>
                <c:ptCount val="1"/>
                <c:pt idx="0">
                  <c:v>Etats-Unis</c:v>
                </c:pt>
              </c:strCache>
            </c:strRef>
          </c:tx>
          <c:spPr>
            <a:ln w="38100"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dPt>
            <c:idx val="50"/>
            <c:marker>
              <c:symbol val="circle"/>
              <c:size val="5"/>
              <c:spPr>
                <a:solidFill>
                  <a:schemeClr val="bg1">
                    <a:lumMod val="75000"/>
                  </a:schemeClr>
                </a:solidFill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c:spPr>
            </c:marker>
            <c:bubble3D val="0"/>
          </c:dPt>
          <c:dLbls>
            <c:dLbl>
              <c:idx val="35"/>
              <c:layout>
                <c:manualLayout>
                  <c:x val="-0.2222399359361365"/>
                  <c:y val="-5.1014229958362932E-2"/>
                </c:manualLayout>
              </c:layout>
              <c:tx>
                <c:rich>
                  <a:bodyPr/>
                  <a:lstStyle/>
                  <a:p>
                    <a:pPr>
                      <a:defRPr sz="105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defRPr>
                    </a:pPr>
                    <a:r>
                      <a:rPr lang="en-US" sz="1050" b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E</a:t>
                    </a:r>
                    <a:r>
                      <a:rPr lang="en-US" b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tats-Unis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0"/>
              <c:layout>
                <c:manualLayout>
                  <c:x val="-2.7507716049382715E-2"/>
                  <c:y val="-6.361557228253957E-2"/>
                </c:manualLayout>
              </c:layout>
              <c:tx>
                <c:rich>
                  <a:bodyPr/>
                  <a:lstStyle/>
                  <a:p>
                    <a:r>
                      <a:rPr lang="en-US" sz="1050" b="1"/>
                      <a:t>1</a:t>
                    </a:r>
                    <a:r>
                      <a:rPr lang="en-US" b="1"/>
                      <a:t>7,6%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'Total expenditure, % GDP'!$B$49:$AZ$49</c:f>
              <c:strCache>
                <c:ptCount val="51"/>
                <c:pt idx="0">
                  <c:v>60</c:v>
                </c:pt>
                <c:pt idx="1">
                  <c:v>61</c:v>
                </c:pt>
                <c:pt idx="2">
                  <c:v>62</c:v>
                </c:pt>
                <c:pt idx="3">
                  <c:v>63</c:v>
                </c:pt>
                <c:pt idx="4">
                  <c:v>64</c:v>
                </c:pt>
                <c:pt idx="5">
                  <c:v>65</c:v>
                </c:pt>
                <c:pt idx="6">
                  <c:v>66</c:v>
                </c:pt>
                <c:pt idx="7">
                  <c:v>67</c:v>
                </c:pt>
                <c:pt idx="8">
                  <c:v>68</c:v>
                </c:pt>
                <c:pt idx="9">
                  <c:v>69</c:v>
                </c:pt>
                <c:pt idx="10">
                  <c:v>70</c:v>
                </c:pt>
                <c:pt idx="11">
                  <c:v>71</c:v>
                </c:pt>
                <c:pt idx="12">
                  <c:v>72</c:v>
                </c:pt>
                <c:pt idx="13">
                  <c:v>73</c:v>
                </c:pt>
                <c:pt idx="14">
                  <c:v>74</c:v>
                </c:pt>
                <c:pt idx="15">
                  <c:v>75</c:v>
                </c:pt>
                <c:pt idx="16">
                  <c:v>76</c:v>
                </c:pt>
                <c:pt idx="17">
                  <c:v>77</c:v>
                </c:pt>
                <c:pt idx="18">
                  <c:v>78</c:v>
                </c:pt>
                <c:pt idx="19">
                  <c:v>79</c:v>
                </c:pt>
                <c:pt idx="20">
                  <c:v>80</c:v>
                </c:pt>
                <c:pt idx="21">
                  <c:v>81</c:v>
                </c:pt>
                <c:pt idx="22">
                  <c:v>82</c:v>
                </c:pt>
                <c:pt idx="23">
                  <c:v>83</c:v>
                </c:pt>
                <c:pt idx="24">
                  <c:v>84</c:v>
                </c:pt>
                <c:pt idx="25">
                  <c:v>85</c:v>
                </c:pt>
                <c:pt idx="26">
                  <c:v>86</c:v>
                </c:pt>
                <c:pt idx="27">
                  <c:v>87</c:v>
                </c:pt>
                <c:pt idx="28">
                  <c:v>88</c:v>
                </c:pt>
                <c:pt idx="29">
                  <c:v>89</c:v>
                </c:pt>
                <c:pt idx="30">
                  <c:v>90</c:v>
                </c:pt>
                <c:pt idx="31">
                  <c:v>91</c:v>
                </c:pt>
                <c:pt idx="32">
                  <c:v>92</c:v>
                </c:pt>
                <c:pt idx="33">
                  <c:v>93</c:v>
                </c:pt>
                <c:pt idx="34">
                  <c:v>94</c:v>
                </c:pt>
                <c:pt idx="35">
                  <c:v>95</c:v>
                </c:pt>
                <c:pt idx="36">
                  <c:v>96</c:v>
                </c:pt>
                <c:pt idx="37">
                  <c:v>97</c:v>
                </c:pt>
                <c:pt idx="38">
                  <c:v>98</c:v>
                </c:pt>
                <c:pt idx="39">
                  <c:v>99</c:v>
                </c:pt>
                <c:pt idx="40">
                  <c:v>00</c:v>
                </c:pt>
                <c:pt idx="41">
                  <c:v>01</c:v>
                </c:pt>
                <c:pt idx="42">
                  <c:v>02</c:v>
                </c:pt>
                <c:pt idx="43">
                  <c:v>03</c:v>
                </c:pt>
                <c:pt idx="44">
                  <c:v>04</c:v>
                </c:pt>
                <c:pt idx="45">
                  <c:v>05</c:v>
                </c:pt>
                <c:pt idx="46">
                  <c:v>06</c:v>
                </c:pt>
                <c:pt idx="47">
                  <c:v>07</c:v>
                </c:pt>
                <c:pt idx="48">
                  <c:v>08</c:v>
                </c:pt>
                <c:pt idx="49">
                  <c:v>09</c:v>
                </c:pt>
                <c:pt idx="50">
                  <c:v>10</c:v>
                </c:pt>
              </c:strCache>
            </c:strRef>
          </c:cat>
          <c:val>
            <c:numRef>
              <c:f>'Total expenditure, % GDP'!$B$51:$AZ$51</c:f>
              <c:numCache>
                <c:formatCode>0.0</c:formatCode>
                <c:ptCount val="51"/>
                <c:pt idx="0">
                  <c:v>5.0999999999999996</c:v>
                </c:pt>
                <c:pt idx="1">
                  <c:v>5.3</c:v>
                </c:pt>
                <c:pt idx="2">
                  <c:v>5.3</c:v>
                </c:pt>
                <c:pt idx="3">
                  <c:v>5.5</c:v>
                </c:pt>
                <c:pt idx="4">
                  <c:v>5.7</c:v>
                </c:pt>
                <c:pt idx="5">
                  <c:v>5.7</c:v>
                </c:pt>
                <c:pt idx="6">
                  <c:v>5.7</c:v>
                </c:pt>
                <c:pt idx="7">
                  <c:v>6.1</c:v>
                </c:pt>
                <c:pt idx="8">
                  <c:v>6.3</c:v>
                </c:pt>
                <c:pt idx="9">
                  <c:v>6.6</c:v>
                </c:pt>
                <c:pt idx="10">
                  <c:v>7.1</c:v>
                </c:pt>
                <c:pt idx="11">
                  <c:v>7.3</c:v>
                </c:pt>
                <c:pt idx="12">
                  <c:v>7.4</c:v>
                </c:pt>
                <c:pt idx="13">
                  <c:v>7.4</c:v>
                </c:pt>
                <c:pt idx="14">
                  <c:v>7.7</c:v>
                </c:pt>
                <c:pt idx="15">
                  <c:v>8</c:v>
                </c:pt>
                <c:pt idx="16">
                  <c:v>8.3000000000000007</c:v>
                </c:pt>
                <c:pt idx="17">
                  <c:v>8.4</c:v>
                </c:pt>
                <c:pt idx="18">
                  <c:v>8.4</c:v>
                </c:pt>
                <c:pt idx="19">
                  <c:v>8.5</c:v>
                </c:pt>
                <c:pt idx="20">
                  <c:v>9</c:v>
                </c:pt>
                <c:pt idx="21">
                  <c:v>9.4</c:v>
                </c:pt>
                <c:pt idx="22">
                  <c:v>10.200000000000001</c:v>
                </c:pt>
                <c:pt idx="23">
                  <c:v>10.3</c:v>
                </c:pt>
                <c:pt idx="24">
                  <c:v>10.200000000000001</c:v>
                </c:pt>
                <c:pt idx="25">
                  <c:v>10.4</c:v>
                </c:pt>
                <c:pt idx="26">
                  <c:v>10.6</c:v>
                </c:pt>
                <c:pt idx="27">
                  <c:v>10.8</c:v>
                </c:pt>
                <c:pt idx="28">
                  <c:v>11.3</c:v>
                </c:pt>
                <c:pt idx="29">
                  <c:v>11.7</c:v>
                </c:pt>
                <c:pt idx="30">
                  <c:v>12.4</c:v>
                </c:pt>
                <c:pt idx="31">
                  <c:v>13.1</c:v>
                </c:pt>
                <c:pt idx="32">
                  <c:v>13.4</c:v>
                </c:pt>
                <c:pt idx="33">
                  <c:v>13.7</c:v>
                </c:pt>
                <c:pt idx="34">
                  <c:v>13.6</c:v>
                </c:pt>
                <c:pt idx="35">
                  <c:v>13.7</c:v>
                </c:pt>
                <c:pt idx="36">
                  <c:v>13.7</c:v>
                </c:pt>
                <c:pt idx="37">
                  <c:v>13.6</c:v>
                </c:pt>
                <c:pt idx="38">
                  <c:v>13.6</c:v>
                </c:pt>
                <c:pt idx="39">
                  <c:v>13.6</c:v>
                </c:pt>
                <c:pt idx="40">
                  <c:v>13.7</c:v>
                </c:pt>
                <c:pt idx="41">
                  <c:v>14.3</c:v>
                </c:pt>
                <c:pt idx="42">
                  <c:v>15.1</c:v>
                </c:pt>
                <c:pt idx="43">
                  <c:v>15.7</c:v>
                </c:pt>
                <c:pt idx="44">
                  <c:v>15.8</c:v>
                </c:pt>
                <c:pt idx="45">
                  <c:v>15.8</c:v>
                </c:pt>
                <c:pt idx="46">
                  <c:v>15.9</c:v>
                </c:pt>
                <c:pt idx="47">
                  <c:v>16.2</c:v>
                </c:pt>
                <c:pt idx="48">
                  <c:v>16.600000000000001</c:v>
                </c:pt>
                <c:pt idx="49">
                  <c:v>17.7</c:v>
                </c:pt>
                <c:pt idx="50">
                  <c:v>17.600000000000001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346112"/>
        <c:axId val="96347648"/>
      </c:lineChart>
      <c:catAx>
        <c:axId val="96346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chemeClr val="tx1">
                <a:lumMod val="85000"/>
                <a:lumOff val="15000"/>
              </a:schemeClr>
            </a:solidFill>
          </a:ln>
        </c:spPr>
        <c:crossAx val="96347648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96347648"/>
        <c:scaling>
          <c:orientation val="minMax"/>
          <c:min val="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noFill/>
          </a:ln>
        </c:spPr>
        <c:crossAx val="96346112"/>
        <c:crosses val="autoZero"/>
        <c:crossBetween val="midCat"/>
      </c:valAx>
      <c:spPr>
        <a:ln>
          <a:solidFill>
            <a:schemeClr val="bg1">
              <a:lumMod val="7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solidFill>
            <a:schemeClr val="tx1">
              <a:lumMod val="85000"/>
              <a:lumOff val="15000"/>
            </a:schemeClr>
          </a:solidFill>
        </a:defRPr>
      </a:pPr>
      <a:endParaRPr lang="fr-F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07961504812063E-2"/>
          <c:y val="5.1489936964064897E-2"/>
          <c:w val="0.87409470691163604"/>
          <c:h val="0.83232850259892788"/>
        </c:manualLayout>
      </c:layout>
      <c:lineChart>
        <c:grouping val="standard"/>
        <c:varyColors val="0"/>
        <c:ser>
          <c:idx val="0"/>
          <c:order val="0"/>
          <c:tx>
            <c:strRef>
              <c:f>'MRI exams'!$A$51</c:f>
              <c:strCache>
                <c:ptCount val="1"/>
                <c:pt idx="0">
                  <c:v>France</c:v>
                </c:pt>
              </c:strCache>
            </c:strRef>
          </c:tx>
          <c:spPr>
            <a:ln>
              <a:solidFill>
                <a:srgbClr val="7A003C"/>
              </a:solidFill>
            </a:ln>
          </c:spPr>
          <c:marker>
            <c:symbol val="none"/>
          </c:marker>
          <c:dLbls>
            <c:dLbl>
              <c:idx val="8"/>
              <c:layout>
                <c:manualLayout>
                  <c:x val="-8.3333333333333343E-2"/>
                  <c:y val="-5.1014483439099312E-2"/>
                </c:manualLayout>
              </c:layout>
              <c:tx>
                <c:rich>
                  <a:bodyPr/>
                  <a:lstStyle/>
                  <a:p>
                    <a:r>
                      <a:rPr lang="en-US" b="1">
                        <a:solidFill>
                          <a:srgbClr val="7A003C"/>
                        </a:solidFill>
                      </a:rPr>
                      <a:t>F</a:t>
                    </a:r>
                    <a:r>
                      <a:rPr lang="en-US"/>
                      <a:t>rance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7A003C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'MRI exams'!$B$50:$L$50</c:f>
              <c:strCache>
                <c:ptCount val="11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</c:strCache>
            </c:strRef>
          </c:cat>
          <c:val>
            <c:numRef>
              <c:f>'MRI exams'!$B$51:$L$51</c:f>
              <c:numCache>
                <c:formatCode>General</c:formatCode>
                <c:ptCount val="11"/>
                <c:pt idx="6" formatCode="0.0">
                  <c:v>38</c:v>
                </c:pt>
                <c:pt idx="7" formatCode="0.0">
                  <c:v>44.1</c:v>
                </c:pt>
                <c:pt idx="8" formatCode="0.0">
                  <c:v>48.3</c:v>
                </c:pt>
                <c:pt idx="9" formatCode="0.0">
                  <c:v>55.1</c:v>
                </c:pt>
                <c:pt idx="10" formatCode="0.0">
                  <c:v>60.2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'MRI exams'!$A$52</c:f>
              <c:strCache>
                <c:ptCount val="1"/>
                <c:pt idx="0">
                  <c:v>United Kingdom</c:v>
                </c:pt>
              </c:strCache>
            </c:strRef>
          </c:tx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  <c:marker>
            <c:symbol val="none"/>
          </c:marker>
          <c:dLbls>
            <c:dLbl>
              <c:idx val="7"/>
              <c:layout>
                <c:manualLayout>
                  <c:x val="1.5535830819841745E-2"/>
                  <c:y val="3.7101442501163165E-2"/>
                </c:manualLayout>
              </c:layout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R</a:t>
                    </a:r>
                    <a:r>
                      <a:rPr lang="en-US"/>
                      <a:t>oyaume-Uni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'MRI exams'!$B$50:$L$50</c:f>
              <c:strCache>
                <c:ptCount val="11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</c:strCache>
            </c:strRef>
          </c:cat>
          <c:val>
            <c:numRef>
              <c:f>'MRI exams'!$B$52:$L$52</c:f>
              <c:numCache>
                <c:formatCode>0.0</c:formatCode>
                <c:ptCount val="11"/>
                <c:pt idx="0">
                  <c:v>12.8</c:v>
                </c:pt>
                <c:pt idx="1">
                  <c:v>14.3</c:v>
                </c:pt>
                <c:pt idx="2">
                  <c:v>15.8</c:v>
                </c:pt>
                <c:pt idx="3">
                  <c:v>17.2</c:v>
                </c:pt>
                <c:pt idx="4">
                  <c:v>18.8</c:v>
                </c:pt>
                <c:pt idx="5">
                  <c:v>22.2</c:v>
                </c:pt>
                <c:pt idx="6">
                  <c:v>24.8</c:v>
                </c:pt>
                <c:pt idx="7">
                  <c:v>29.1</c:v>
                </c:pt>
                <c:pt idx="8">
                  <c:v>33.6</c:v>
                </c:pt>
                <c:pt idx="9">
                  <c:v>38</c:v>
                </c:pt>
                <c:pt idx="10">
                  <c:v>40.800000000000004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'MRI exams'!$A$53</c:f>
              <c:strCache>
                <c:ptCount val="1"/>
                <c:pt idx="0">
                  <c:v>United States</c:v>
                </c:pt>
              </c:strCache>
            </c:strRef>
          </c:tx>
          <c:spPr>
            <a:ln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dLbls>
            <c:dLbl>
              <c:idx val="5"/>
              <c:layout>
                <c:manualLayout>
                  <c:x val="-5.8333333333333535E-2"/>
                  <c:y val="-6.0289844064389864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E</a:t>
                    </a:r>
                    <a:r>
                      <a:rPr lang="en-US"/>
                      <a:t>tats-Unis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'MRI exams'!$B$50:$L$50</c:f>
              <c:strCache>
                <c:ptCount val="11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</c:strCache>
            </c:strRef>
          </c:cat>
          <c:val>
            <c:numRef>
              <c:f>'MRI exams'!$B$53:$L$53</c:f>
              <c:numCache>
                <c:formatCode>0.0</c:formatCode>
                <c:ptCount val="11"/>
                <c:pt idx="0">
                  <c:v>56</c:v>
                </c:pt>
                <c:pt idx="1">
                  <c:v>63.1</c:v>
                </c:pt>
                <c:pt idx="2">
                  <c:v>76.099999999999994</c:v>
                </c:pt>
                <c:pt idx="3">
                  <c:v>83.4</c:v>
                </c:pt>
                <c:pt idx="4">
                  <c:v>84.3</c:v>
                </c:pt>
                <c:pt idx="5">
                  <c:v>85.6</c:v>
                </c:pt>
                <c:pt idx="6">
                  <c:v>89.1</c:v>
                </c:pt>
                <c:pt idx="7">
                  <c:v>91.2</c:v>
                </c:pt>
                <c:pt idx="8">
                  <c:v>93.4</c:v>
                </c:pt>
                <c:pt idx="9">
                  <c:v>95.9</c:v>
                </c:pt>
                <c:pt idx="10">
                  <c:v>97.7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550336"/>
        <c:axId val="97551872"/>
      </c:lineChart>
      <c:catAx>
        <c:axId val="97550336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chemeClr val="tx1">
                <a:lumMod val="85000"/>
                <a:lumOff val="15000"/>
              </a:schemeClr>
            </a:solidFill>
          </a:ln>
        </c:spPr>
        <c:crossAx val="97551872"/>
        <c:crosses val="autoZero"/>
        <c:auto val="1"/>
        <c:lblAlgn val="ctr"/>
        <c:lblOffset val="100"/>
        <c:noMultiLvlLbl val="0"/>
      </c:catAx>
      <c:valAx>
        <c:axId val="97551872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noFill/>
          </a:ln>
        </c:spPr>
        <c:crossAx val="97550336"/>
        <c:crosses val="autoZero"/>
        <c:crossBetween val="midCat"/>
      </c:valAx>
      <c:spPr>
        <a:ln>
          <a:solidFill>
            <a:schemeClr val="bg1">
              <a:lumMod val="7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'CT exams'!$A$52</c:f>
              <c:strCache>
                <c:ptCount val="1"/>
                <c:pt idx="0">
                  <c:v>France</c:v>
                </c:pt>
              </c:strCache>
            </c:strRef>
          </c:tx>
          <c:spPr>
            <a:ln>
              <a:solidFill>
                <a:srgbClr val="7A003C"/>
              </a:solidFill>
            </a:ln>
          </c:spPr>
          <c:marker>
            <c:symbol val="none"/>
          </c:marker>
          <c:dLbls>
            <c:dLbl>
              <c:idx val="8"/>
              <c:layout>
                <c:manualLayout>
                  <c:x val="-8.3333333333333343E-2"/>
                  <c:y val="-4.1739138055759545E-2"/>
                </c:manualLayout>
              </c:layout>
              <c:tx>
                <c:rich>
                  <a:bodyPr/>
                  <a:lstStyle/>
                  <a:p>
                    <a:r>
                      <a:rPr lang="en-US" b="1">
                        <a:solidFill>
                          <a:srgbClr val="7A003C"/>
                        </a:solidFill>
                      </a:rPr>
                      <a:t>F</a:t>
                    </a:r>
                    <a:r>
                      <a:rPr lang="en-US"/>
                      <a:t>rance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7A003C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'CT exams'!$B$51:$L$51</c:f>
              <c:strCache>
                <c:ptCount val="11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</c:strCache>
            </c:strRef>
          </c:cat>
          <c:val>
            <c:numRef>
              <c:f>'CT exams'!$B$52:$L$52</c:f>
              <c:numCache>
                <c:formatCode>General</c:formatCode>
                <c:ptCount val="11"/>
                <c:pt idx="6" formatCode="0.0">
                  <c:v>110.8</c:v>
                </c:pt>
                <c:pt idx="7" formatCode="0.0">
                  <c:v>120</c:v>
                </c:pt>
                <c:pt idx="8" formatCode="0.0">
                  <c:v>129.6</c:v>
                </c:pt>
                <c:pt idx="9" formatCode="0.0">
                  <c:v>138.30000000000001</c:v>
                </c:pt>
                <c:pt idx="10" formatCode="0.0">
                  <c:v>145.4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'CT exams'!$A$53</c:f>
              <c:strCache>
                <c:ptCount val="1"/>
                <c:pt idx="0">
                  <c:v>United States</c:v>
                </c:pt>
              </c:strCache>
            </c:strRef>
          </c:tx>
          <c:spPr>
            <a:ln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dLbls>
            <c:dLbl>
              <c:idx val="6"/>
              <c:layout>
                <c:manualLayout>
                  <c:x val="-0.21618110855820474"/>
                  <c:y val="-4.6376820061955051E-2"/>
                </c:manualLayout>
              </c:layout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E</a:t>
                    </a:r>
                    <a:r>
                      <a:rPr lang="en-US"/>
                      <a:t>tats-Unis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tx1">
                        <a:lumMod val="85000"/>
                        <a:lumOff val="15000"/>
                      </a:schemeClr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'CT exams'!$B$51:$L$51</c:f>
              <c:strCache>
                <c:ptCount val="11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</c:strCache>
            </c:strRef>
          </c:cat>
          <c:val>
            <c:numRef>
              <c:f>'CT exams'!$B$53:$L$53</c:f>
              <c:numCache>
                <c:formatCode>0.0</c:formatCode>
                <c:ptCount val="11"/>
                <c:pt idx="0">
                  <c:v>123.7</c:v>
                </c:pt>
                <c:pt idx="1">
                  <c:v>138.9</c:v>
                </c:pt>
                <c:pt idx="2">
                  <c:v>157.80000000000001</c:v>
                </c:pt>
                <c:pt idx="3">
                  <c:v>172.6</c:v>
                </c:pt>
                <c:pt idx="4">
                  <c:v>184</c:v>
                </c:pt>
                <c:pt idx="5">
                  <c:v>194.8</c:v>
                </c:pt>
                <c:pt idx="6">
                  <c:v>207.8</c:v>
                </c:pt>
                <c:pt idx="7">
                  <c:v>227.9</c:v>
                </c:pt>
                <c:pt idx="8">
                  <c:v>240.3</c:v>
                </c:pt>
                <c:pt idx="9">
                  <c:v>252.7</c:v>
                </c:pt>
                <c:pt idx="10">
                  <c:v>265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'CT exams'!$A$54</c:f>
              <c:strCache>
                <c:ptCount val="1"/>
                <c:pt idx="0">
                  <c:v>United Kingdom 1</c:v>
                </c:pt>
              </c:strCache>
            </c:strRef>
          </c:tx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  <c:marker>
            <c:symbol val="none"/>
          </c:marker>
          <c:dLbls>
            <c:dLbl>
              <c:idx val="8"/>
              <c:layout>
                <c:manualLayout>
                  <c:x val="-0.12829030252803"/>
                  <c:y val="8.8115958117714707E-2"/>
                </c:manualLayout>
              </c:layout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R</a:t>
                    </a:r>
                    <a:r>
                      <a:rPr lang="en-US"/>
                      <a:t>oyaume-Uni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'CT exams'!$B$51:$L$51</c:f>
              <c:strCache>
                <c:ptCount val="11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</c:strCache>
            </c:strRef>
          </c:cat>
          <c:val>
            <c:numRef>
              <c:f>'CT exams'!$B$54:$L$54</c:f>
              <c:numCache>
                <c:formatCode>0.0</c:formatCode>
                <c:ptCount val="11"/>
                <c:pt idx="0">
                  <c:v>30.2</c:v>
                </c:pt>
                <c:pt idx="1">
                  <c:v>32.9</c:v>
                </c:pt>
                <c:pt idx="2">
                  <c:v>35.6</c:v>
                </c:pt>
                <c:pt idx="3">
                  <c:v>40</c:v>
                </c:pt>
                <c:pt idx="4">
                  <c:v>42.7</c:v>
                </c:pt>
                <c:pt idx="5">
                  <c:v>49.2</c:v>
                </c:pt>
                <c:pt idx="6">
                  <c:v>53.7</c:v>
                </c:pt>
                <c:pt idx="7">
                  <c:v>59.6</c:v>
                </c:pt>
                <c:pt idx="8">
                  <c:v>65.400000000000006</c:v>
                </c:pt>
                <c:pt idx="9">
                  <c:v>71.8</c:v>
                </c:pt>
                <c:pt idx="10">
                  <c:v>76.400000000000006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478336"/>
        <c:axId val="100492416"/>
      </c:lineChart>
      <c:catAx>
        <c:axId val="100478336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chemeClr val="tx1">
                <a:lumMod val="85000"/>
                <a:lumOff val="15000"/>
              </a:schemeClr>
            </a:solidFill>
          </a:ln>
        </c:spPr>
        <c:crossAx val="100492416"/>
        <c:crosses val="autoZero"/>
        <c:auto val="1"/>
        <c:lblAlgn val="ctr"/>
        <c:lblOffset val="100"/>
        <c:noMultiLvlLbl val="0"/>
      </c:catAx>
      <c:valAx>
        <c:axId val="100492416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noFill/>
          </a:ln>
        </c:spPr>
        <c:crossAx val="100478336"/>
        <c:crosses val="autoZero"/>
        <c:crossBetween val="midCat"/>
      </c:valAx>
      <c:spPr>
        <a:ln>
          <a:solidFill>
            <a:schemeClr val="bg1">
              <a:lumMod val="7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solidFill>
            <a:schemeClr val="tx1">
              <a:lumMod val="85000"/>
              <a:lumOff val="15000"/>
            </a:schemeClr>
          </a:solidFill>
        </a:defRPr>
      </a:pPr>
      <a:endParaRPr lang="fr-F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0866819066971483E-2"/>
          <c:y val="2.5262429588851536E-2"/>
          <c:w val="0.9272657531981755"/>
          <c:h val="0.71058327709036351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Data!$F$6</c:f>
              <c:strCache>
                <c:ptCount val="1"/>
                <c:pt idx="0">
                  <c:v>   2009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</c:spPr>
          <c:invertIfNegative val="0"/>
          <c:dPt>
            <c:idx val="5"/>
            <c:invertIfNegative val="0"/>
            <c:bubble3D val="0"/>
            <c:spPr>
              <a:solidFill>
                <a:srgbClr val="7A003C"/>
              </a:solidFill>
              <a:ln>
                <a:noFill/>
              </a:ln>
            </c:spPr>
          </c:dPt>
          <c:dPt>
            <c:idx val="18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</c:spPr>
          </c:dPt>
          <c:cat>
            <c:strRef>
              <c:f>Data!$A$7:$A$35</c:f>
              <c:strCache>
                <c:ptCount val="29"/>
                <c:pt idx="0">
                  <c:v>Corée</c:v>
                </c:pt>
                <c:pt idx="1">
                  <c:v>Japon</c:v>
                </c:pt>
                <c:pt idx="2">
                  <c:v>Suisse</c:v>
                </c:pt>
                <c:pt idx="3">
                  <c:v>Norvège</c:v>
                </c:pt>
                <c:pt idx="4">
                  <c:v>Italie</c:v>
                </c:pt>
                <c:pt idx="5">
                  <c:v>France</c:v>
                </c:pt>
                <c:pt idx="6">
                  <c:v>Suède</c:v>
                </c:pt>
                <c:pt idx="7">
                  <c:v>Pays-Bas</c:v>
                </c:pt>
                <c:pt idx="8">
                  <c:v>Autriche</c:v>
                </c:pt>
                <c:pt idx="9">
                  <c:v>Danemark</c:v>
                </c:pt>
                <c:pt idx="10">
                  <c:v>Belgique</c:v>
                </c:pt>
                <c:pt idx="11">
                  <c:v>israel</c:v>
                </c:pt>
                <c:pt idx="12">
                  <c:v>Allemagne</c:v>
                </c:pt>
                <c:pt idx="13">
                  <c:v>Finlande</c:v>
                </c:pt>
                <c:pt idx="14">
                  <c:v>Irelande</c:v>
                </c:pt>
                <c:pt idx="15">
                  <c:v>Portugal </c:v>
                </c:pt>
                <c:pt idx="16">
                  <c:v>Espagne</c:v>
                </c:pt>
                <c:pt idx="17">
                  <c:v>Canada</c:v>
                </c:pt>
                <c:pt idx="18">
                  <c:v>OECD (15)</c:v>
                </c:pt>
                <c:pt idx="19">
                  <c:v>Rep. Tchèque</c:v>
                </c:pt>
                <c:pt idx="20">
                  <c:v>Hongrie</c:v>
                </c:pt>
                <c:pt idx="21">
                  <c:v>Islande</c:v>
                </c:pt>
                <c:pt idx="22">
                  <c:v>Luxembourg</c:v>
                </c:pt>
                <c:pt idx="23">
                  <c:v>Royaume-Uni</c:v>
                </c:pt>
                <c:pt idx="24">
                  <c:v>Australie</c:v>
                </c:pt>
                <c:pt idx="25">
                  <c:v>Chilie</c:v>
                </c:pt>
                <c:pt idx="26">
                  <c:v>Nlle Zélande</c:v>
                </c:pt>
                <c:pt idx="27">
                  <c:v>Mexique</c:v>
                </c:pt>
                <c:pt idx="28">
                  <c:v>Etats-Unis</c:v>
                </c:pt>
              </c:strCache>
            </c:strRef>
          </c:cat>
          <c:val>
            <c:numRef>
              <c:f>Data!$F$7:$F$35</c:f>
              <c:numCache>
                <c:formatCode>General</c:formatCode>
                <c:ptCount val="29"/>
                <c:pt idx="0">
                  <c:v>3.8</c:v>
                </c:pt>
                <c:pt idx="1">
                  <c:v>3.9</c:v>
                </c:pt>
                <c:pt idx="2">
                  <c:v>8.1</c:v>
                </c:pt>
                <c:pt idx="3">
                  <c:v>10</c:v>
                </c:pt>
                <c:pt idx="4">
                  <c:v>10.3</c:v>
                </c:pt>
                <c:pt idx="5">
                  <c:v>11.2</c:v>
                </c:pt>
                <c:pt idx="6">
                  <c:v>11.2</c:v>
                </c:pt>
                <c:pt idx="7">
                  <c:v>11.8</c:v>
                </c:pt>
                <c:pt idx="8">
                  <c:v>12.4</c:v>
                </c:pt>
                <c:pt idx="9">
                  <c:v>13.4</c:v>
                </c:pt>
                <c:pt idx="10">
                  <c:v>13.8</c:v>
                </c:pt>
                <c:pt idx="11">
                  <c:v>13.8</c:v>
                </c:pt>
                <c:pt idx="12">
                  <c:v>14.7</c:v>
                </c:pt>
                <c:pt idx="13">
                  <c:v>14.9</c:v>
                </c:pt>
                <c:pt idx="14" formatCode="0.0">
                  <c:v>15</c:v>
                </c:pt>
                <c:pt idx="15">
                  <c:v>15.4</c:v>
                </c:pt>
                <c:pt idx="16">
                  <c:v>16</c:v>
                </c:pt>
                <c:pt idx="17">
                  <c:v>16.5</c:v>
                </c:pt>
                <c:pt idx="18" formatCode="0.0">
                  <c:v>16.553333333333278</c:v>
                </c:pt>
                <c:pt idx="19">
                  <c:v>17.399999999999999</c:v>
                </c:pt>
                <c:pt idx="20">
                  <c:v>19.5</c:v>
                </c:pt>
                <c:pt idx="21">
                  <c:v>20.100000000000001</c:v>
                </c:pt>
                <c:pt idx="22">
                  <c:v>22.1</c:v>
                </c:pt>
                <c:pt idx="23" formatCode="0.0">
                  <c:v>23</c:v>
                </c:pt>
                <c:pt idx="24">
                  <c:v>24.6</c:v>
                </c:pt>
                <c:pt idx="25">
                  <c:v>25.1</c:v>
                </c:pt>
                <c:pt idx="26">
                  <c:v>26.5</c:v>
                </c:pt>
                <c:pt idx="27" formatCode="0.0">
                  <c:v>30</c:v>
                </c:pt>
                <c:pt idx="28">
                  <c:v>33.800000000000004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overlap val="29"/>
        <c:axId val="100560896"/>
        <c:axId val="100562816"/>
      </c:barChart>
      <c:lineChart>
        <c:grouping val="standard"/>
        <c:varyColors val="0"/>
        <c:ser>
          <c:idx val="0"/>
          <c:order val="0"/>
          <c:tx>
            <c:strRef>
              <c:f>Data!$B$6</c:f>
              <c:strCache>
                <c:ptCount val="1"/>
                <c:pt idx="0">
                  <c:v>   1990</c:v>
                </c:pt>
              </c:strCache>
            </c:strRef>
          </c:tx>
          <c:spPr>
            <a:ln>
              <a:noFill/>
            </a:ln>
          </c:spPr>
          <c:marker>
            <c:symbol val="triangle"/>
            <c:size val="7"/>
            <c:spPr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cat>
            <c:strRef>
              <c:f>Data!$A$7:$A$35</c:f>
              <c:strCache>
                <c:ptCount val="29"/>
                <c:pt idx="0">
                  <c:v>Corée</c:v>
                </c:pt>
                <c:pt idx="1">
                  <c:v>Japon</c:v>
                </c:pt>
                <c:pt idx="2">
                  <c:v>Suisse</c:v>
                </c:pt>
                <c:pt idx="3">
                  <c:v>Norvège</c:v>
                </c:pt>
                <c:pt idx="4">
                  <c:v>Italie</c:v>
                </c:pt>
                <c:pt idx="5">
                  <c:v>France</c:v>
                </c:pt>
                <c:pt idx="6">
                  <c:v>Suède</c:v>
                </c:pt>
                <c:pt idx="7">
                  <c:v>Pays-Bas</c:v>
                </c:pt>
                <c:pt idx="8">
                  <c:v>Autriche</c:v>
                </c:pt>
                <c:pt idx="9">
                  <c:v>Danemark</c:v>
                </c:pt>
                <c:pt idx="10">
                  <c:v>Belgique</c:v>
                </c:pt>
                <c:pt idx="11">
                  <c:v>israel</c:v>
                </c:pt>
                <c:pt idx="12">
                  <c:v>Allemagne</c:v>
                </c:pt>
                <c:pt idx="13">
                  <c:v>Finlande</c:v>
                </c:pt>
                <c:pt idx="14">
                  <c:v>Irelande</c:v>
                </c:pt>
                <c:pt idx="15">
                  <c:v>Portugal </c:v>
                </c:pt>
                <c:pt idx="16">
                  <c:v>Espagne</c:v>
                </c:pt>
                <c:pt idx="17">
                  <c:v>Canada</c:v>
                </c:pt>
                <c:pt idx="18">
                  <c:v>OECD (15)</c:v>
                </c:pt>
                <c:pt idx="19">
                  <c:v>Rep. Tchèque</c:v>
                </c:pt>
                <c:pt idx="20">
                  <c:v>Hongrie</c:v>
                </c:pt>
                <c:pt idx="21">
                  <c:v>Islande</c:v>
                </c:pt>
                <c:pt idx="22">
                  <c:v>Luxembourg</c:v>
                </c:pt>
                <c:pt idx="23">
                  <c:v>Royaume-Uni</c:v>
                </c:pt>
                <c:pt idx="24">
                  <c:v>Australie</c:v>
                </c:pt>
                <c:pt idx="25">
                  <c:v>Chilie</c:v>
                </c:pt>
                <c:pt idx="26">
                  <c:v>Nlle Zélande</c:v>
                </c:pt>
                <c:pt idx="27">
                  <c:v>Mexique</c:v>
                </c:pt>
                <c:pt idx="28">
                  <c:v>Etats-Unis</c:v>
                </c:pt>
              </c:strCache>
            </c:strRef>
          </c:cat>
          <c:val>
            <c:numRef>
              <c:f>Data!$B$7:$B$35</c:f>
              <c:numCache>
                <c:formatCode>0.0</c:formatCode>
                <c:ptCount val="29"/>
                <c:pt idx="1">
                  <c:v>2.2999999999999998</c:v>
                </c:pt>
                <c:pt idx="2">
                  <c:v>5.4</c:v>
                </c:pt>
                <c:pt idx="5">
                  <c:v>5.8</c:v>
                </c:pt>
                <c:pt idx="6">
                  <c:v>5.5</c:v>
                </c:pt>
                <c:pt idx="7">
                  <c:v>6.1</c:v>
                </c:pt>
                <c:pt idx="8">
                  <c:v>8.5</c:v>
                </c:pt>
                <c:pt idx="9">
                  <c:v>5.5</c:v>
                </c:pt>
                <c:pt idx="13">
                  <c:v>8.4</c:v>
                </c:pt>
                <c:pt idx="16">
                  <c:v>6.8</c:v>
                </c:pt>
                <c:pt idx="18">
                  <c:v>8.9266666666666747</c:v>
                </c:pt>
                <c:pt idx="19">
                  <c:v>11.3</c:v>
                </c:pt>
                <c:pt idx="21">
                  <c:v>7.5</c:v>
                </c:pt>
                <c:pt idx="23">
                  <c:v>14</c:v>
                </c:pt>
                <c:pt idx="24">
                  <c:v>10.8</c:v>
                </c:pt>
                <c:pt idx="26">
                  <c:v>12.7</c:v>
                </c:pt>
                <c:pt idx="28">
                  <c:v>23.3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Data!$D$6</c:f>
              <c:strCache>
                <c:ptCount val="1"/>
                <c:pt idx="0">
                  <c:v>   2000</c:v>
                </c:pt>
              </c:strCache>
            </c:strRef>
          </c:tx>
          <c:spPr>
            <a:ln w="15875">
              <a:noFill/>
            </a:ln>
          </c:spPr>
          <c:marker>
            <c:symbol val="diamond"/>
            <c:size val="8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rgbClr val="7A003C"/>
                </a:solidFill>
              </a:ln>
            </c:spPr>
          </c:marker>
          <c:cat>
            <c:strRef>
              <c:f>Data!$A$7:$A$35</c:f>
              <c:strCache>
                <c:ptCount val="29"/>
                <c:pt idx="0">
                  <c:v>Corée</c:v>
                </c:pt>
                <c:pt idx="1">
                  <c:v>Japon</c:v>
                </c:pt>
                <c:pt idx="2">
                  <c:v>Suisse</c:v>
                </c:pt>
                <c:pt idx="3">
                  <c:v>Norvège</c:v>
                </c:pt>
                <c:pt idx="4">
                  <c:v>Italie</c:v>
                </c:pt>
                <c:pt idx="5">
                  <c:v>France</c:v>
                </c:pt>
                <c:pt idx="6">
                  <c:v>Suède</c:v>
                </c:pt>
                <c:pt idx="7">
                  <c:v>Pays-Bas</c:v>
                </c:pt>
                <c:pt idx="8">
                  <c:v>Autriche</c:v>
                </c:pt>
                <c:pt idx="9">
                  <c:v>Danemark</c:v>
                </c:pt>
                <c:pt idx="10">
                  <c:v>Belgique</c:v>
                </c:pt>
                <c:pt idx="11">
                  <c:v>israel</c:v>
                </c:pt>
                <c:pt idx="12">
                  <c:v>Allemagne</c:v>
                </c:pt>
                <c:pt idx="13">
                  <c:v>Finlande</c:v>
                </c:pt>
                <c:pt idx="14">
                  <c:v>Irelande</c:v>
                </c:pt>
                <c:pt idx="15">
                  <c:v>Portugal </c:v>
                </c:pt>
                <c:pt idx="16">
                  <c:v>Espagne</c:v>
                </c:pt>
                <c:pt idx="17">
                  <c:v>Canada</c:v>
                </c:pt>
                <c:pt idx="18">
                  <c:v>OECD (15)</c:v>
                </c:pt>
                <c:pt idx="19">
                  <c:v>Rep. Tchèque</c:v>
                </c:pt>
                <c:pt idx="20">
                  <c:v>Hongrie</c:v>
                </c:pt>
                <c:pt idx="21">
                  <c:v>Islande</c:v>
                </c:pt>
                <c:pt idx="22">
                  <c:v>Luxembourg</c:v>
                </c:pt>
                <c:pt idx="23">
                  <c:v>Royaume-Uni</c:v>
                </c:pt>
                <c:pt idx="24">
                  <c:v>Australie</c:v>
                </c:pt>
                <c:pt idx="25">
                  <c:v>Chilie</c:v>
                </c:pt>
                <c:pt idx="26">
                  <c:v>Nlle Zélande</c:v>
                </c:pt>
                <c:pt idx="27">
                  <c:v>Mexique</c:v>
                </c:pt>
                <c:pt idx="28">
                  <c:v>Etats-Unis</c:v>
                </c:pt>
              </c:strCache>
            </c:strRef>
          </c:cat>
          <c:val>
            <c:numRef>
              <c:f>Data!$D$7:$D$35</c:f>
              <c:numCache>
                <c:formatCode>0.0</c:formatCode>
                <c:ptCount val="29"/>
                <c:pt idx="0">
                  <c:v>3.2</c:v>
                </c:pt>
                <c:pt idx="1">
                  <c:v>2.9</c:v>
                </c:pt>
                <c:pt idx="2">
                  <c:v>7.7</c:v>
                </c:pt>
                <c:pt idx="3">
                  <c:v>6</c:v>
                </c:pt>
                <c:pt idx="4">
                  <c:v>8.6</c:v>
                </c:pt>
                <c:pt idx="5">
                  <c:v>9</c:v>
                </c:pt>
                <c:pt idx="6">
                  <c:v>9.2000000000000011</c:v>
                </c:pt>
                <c:pt idx="7">
                  <c:v>9.4</c:v>
                </c:pt>
                <c:pt idx="8">
                  <c:v>9.1</c:v>
                </c:pt>
                <c:pt idx="9">
                  <c:v>9.5</c:v>
                </c:pt>
                <c:pt idx="10">
                  <c:v>12.1</c:v>
                </c:pt>
                <c:pt idx="11">
                  <c:v>12.5</c:v>
                </c:pt>
                <c:pt idx="12">
                  <c:v>11.5</c:v>
                </c:pt>
                <c:pt idx="13">
                  <c:v>11.2</c:v>
                </c:pt>
                <c:pt idx="14">
                  <c:v>11</c:v>
                </c:pt>
                <c:pt idx="15">
                  <c:v>12.8</c:v>
                </c:pt>
                <c:pt idx="16">
                  <c:v>12.6</c:v>
                </c:pt>
                <c:pt idx="17">
                  <c:v>13.9</c:v>
                </c:pt>
                <c:pt idx="18">
                  <c:v>13.28</c:v>
                </c:pt>
                <c:pt idx="19">
                  <c:v>14.2</c:v>
                </c:pt>
                <c:pt idx="20">
                  <c:v>18.2</c:v>
                </c:pt>
                <c:pt idx="21">
                  <c:v>12.4</c:v>
                </c:pt>
                <c:pt idx="22">
                  <c:v>16.3</c:v>
                </c:pt>
                <c:pt idx="23">
                  <c:v>21</c:v>
                </c:pt>
                <c:pt idx="24">
                  <c:v>21.7</c:v>
                </c:pt>
                <c:pt idx="25">
                  <c:v>24.5</c:v>
                </c:pt>
                <c:pt idx="26">
                  <c:v>18.8</c:v>
                </c:pt>
                <c:pt idx="27">
                  <c:v>24.2</c:v>
                </c:pt>
                <c:pt idx="28">
                  <c:v>30.5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560896"/>
        <c:axId val="100562816"/>
      </c:lineChart>
      <c:catAx>
        <c:axId val="100560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chemeClr val="tx2">
                <a:lumMod val="75000"/>
              </a:schemeClr>
            </a:solidFill>
          </a:ln>
        </c:spPr>
        <c:txPr>
          <a:bodyPr rot="-2700000" vert="horz"/>
          <a:lstStyle/>
          <a:p>
            <a:pPr>
              <a:defRPr/>
            </a:pPr>
            <a:endParaRPr lang="fr-FR"/>
          </a:p>
        </c:txPr>
        <c:crossAx val="100562816"/>
        <c:crosses val="autoZero"/>
        <c:auto val="1"/>
        <c:lblAlgn val="ctr"/>
        <c:lblOffset val="0"/>
        <c:noMultiLvlLbl val="0"/>
      </c:catAx>
      <c:valAx>
        <c:axId val="100562816"/>
        <c:scaling>
          <c:orientation val="minMax"/>
          <c:max val="3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/>
            </a:pPr>
            <a:endParaRPr lang="fr-FR"/>
          </a:p>
        </c:txPr>
        <c:crossAx val="100560896"/>
        <c:crosses val="autoZero"/>
        <c:crossBetween val="between"/>
      </c:valAx>
      <c:spPr>
        <a:ln>
          <a:solidFill>
            <a:schemeClr val="bg1">
              <a:lumMod val="7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11631719374237007"/>
          <c:y val="2.9060667416572983E-2"/>
          <c:w val="8.8590460797205978E-2"/>
          <c:h val="0.29947746531683639"/>
        </c:manualLayout>
      </c:layout>
      <c:overlay val="1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50" b="0" i="0" u="none" strike="noStrike" baseline="0">
          <a:solidFill>
            <a:schemeClr val="tx1">
              <a:lumMod val="85000"/>
              <a:lumOff val="15000"/>
            </a:schemeClr>
          </a:solidFill>
          <a:latin typeface="+mn-lt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67513794763564"/>
          <c:y val="3.7009776691478792E-2"/>
          <c:w val="0.83579418197725053"/>
          <c:h val="0.84167468649752475"/>
        </c:manualLayout>
      </c:layout>
      <c:lineChart>
        <c:grouping val="standard"/>
        <c:varyColors val="0"/>
        <c:ser>
          <c:idx val="0"/>
          <c:order val="0"/>
          <c:tx>
            <c:strRef>
              <c:f>FRANHPUTLIHONBLIHC2650!$J$10</c:f>
              <c:strCache>
                <c:ptCount val="1"/>
                <c:pt idx="0">
                  <c:v>d</c:v>
                </c:pt>
              </c:strCache>
            </c:strRef>
          </c:tx>
          <c:spPr>
            <a:ln w="38100">
              <a:solidFill>
                <a:srgbClr val="7A003C"/>
              </a:solidFill>
            </a:ln>
          </c:spPr>
          <c:marker>
            <c:symbol val="none"/>
          </c:marker>
          <c:cat>
            <c:numRef>
              <c:f>FRANHPUTLIHONBLIHC2650!$I$12:$I$47</c:f>
              <c:numCache>
                <c:formatCode>General</c:formatCode>
                <c:ptCount val="36"/>
                <c:pt idx="0">
                  <c:v>75</c:v>
                </c:pt>
                <c:pt idx="1">
                  <c:v>76</c:v>
                </c:pt>
                <c:pt idx="2">
                  <c:v>77</c:v>
                </c:pt>
                <c:pt idx="3">
                  <c:v>78</c:v>
                </c:pt>
                <c:pt idx="4">
                  <c:v>79</c:v>
                </c:pt>
                <c:pt idx="5">
                  <c:v>80</c:v>
                </c:pt>
                <c:pt idx="6">
                  <c:v>81</c:v>
                </c:pt>
                <c:pt idx="7">
                  <c:v>82</c:v>
                </c:pt>
                <c:pt idx="8">
                  <c:v>83</c:v>
                </c:pt>
                <c:pt idx="9">
                  <c:v>84</c:v>
                </c:pt>
                <c:pt idx="10">
                  <c:v>85</c:v>
                </c:pt>
                <c:pt idx="11">
                  <c:v>86</c:v>
                </c:pt>
                <c:pt idx="12">
                  <c:v>87</c:v>
                </c:pt>
                <c:pt idx="13">
                  <c:v>88</c:v>
                </c:pt>
                <c:pt idx="14">
                  <c:v>89</c:v>
                </c:pt>
                <c:pt idx="15">
                  <c:v>90</c:v>
                </c:pt>
                <c:pt idx="16">
                  <c:v>91</c:v>
                </c:pt>
                <c:pt idx="17">
                  <c:v>92</c:v>
                </c:pt>
                <c:pt idx="18">
                  <c:v>93</c:v>
                </c:pt>
                <c:pt idx="19">
                  <c:v>94</c:v>
                </c:pt>
                <c:pt idx="20">
                  <c:v>95</c:v>
                </c:pt>
                <c:pt idx="21">
                  <c:v>96</c:v>
                </c:pt>
                <c:pt idx="22">
                  <c:v>97</c:v>
                </c:pt>
                <c:pt idx="23">
                  <c:v>98</c:v>
                </c:pt>
                <c:pt idx="24" formatCode="00">
                  <c:v>99</c:v>
                </c:pt>
                <c:pt idx="25" formatCode="00">
                  <c:v>0</c:v>
                </c:pt>
                <c:pt idx="26" formatCode="00">
                  <c:v>1</c:v>
                </c:pt>
                <c:pt idx="27" formatCode="00">
                  <c:v>2</c:v>
                </c:pt>
                <c:pt idx="28" formatCode="00">
                  <c:v>3</c:v>
                </c:pt>
                <c:pt idx="29" formatCode="00">
                  <c:v>4</c:v>
                </c:pt>
                <c:pt idx="30" formatCode="00">
                  <c:v>5</c:v>
                </c:pt>
                <c:pt idx="31" formatCode="00">
                  <c:v>6</c:v>
                </c:pt>
                <c:pt idx="32" formatCode="00">
                  <c:v>7</c:v>
                </c:pt>
                <c:pt idx="33" formatCode="00">
                  <c:v>8</c:v>
                </c:pt>
                <c:pt idx="34" formatCode="00">
                  <c:v>9</c:v>
                </c:pt>
                <c:pt idx="35" formatCode="00">
                  <c:v>10</c:v>
                </c:pt>
              </c:numCache>
            </c:numRef>
          </c:cat>
          <c:val>
            <c:numRef>
              <c:f>FRANHPUTLIHONBLIHC2650!$J$12:$J$47</c:f>
              <c:numCache>
                <c:formatCode>General</c:formatCode>
                <c:ptCount val="36"/>
                <c:pt idx="0">
                  <c:v>344423</c:v>
                </c:pt>
                <c:pt idx="1">
                  <c:v>350090</c:v>
                </c:pt>
                <c:pt idx="2">
                  <c:v>358585</c:v>
                </c:pt>
                <c:pt idx="3">
                  <c:v>365464</c:v>
                </c:pt>
                <c:pt idx="4">
                  <c:v>377500</c:v>
                </c:pt>
                <c:pt idx="5">
                  <c:v>384003</c:v>
                </c:pt>
                <c:pt idx="6">
                  <c:v>392644</c:v>
                </c:pt>
                <c:pt idx="7">
                  <c:v>392625</c:v>
                </c:pt>
                <c:pt idx="8">
                  <c:v>387994</c:v>
                </c:pt>
                <c:pt idx="9">
                  <c:v>384761</c:v>
                </c:pt>
                <c:pt idx="10">
                  <c:v>378002</c:v>
                </c:pt>
                <c:pt idx="11">
                  <c:v>374002</c:v>
                </c:pt>
                <c:pt idx="12">
                  <c:v>370059</c:v>
                </c:pt>
                <c:pt idx="13">
                  <c:v>366781</c:v>
                </c:pt>
                <c:pt idx="14">
                  <c:v>363115</c:v>
                </c:pt>
                <c:pt idx="15">
                  <c:v>358450</c:v>
                </c:pt>
                <c:pt idx="16">
                  <c:v>353115</c:v>
                </c:pt>
                <c:pt idx="17">
                  <c:v>348301</c:v>
                </c:pt>
                <c:pt idx="18">
                  <c:v>343717</c:v>
                </c:pt>
                <c:pt idx="19">
                  <c:v>337338</c:v>
                </c:pt>
                <c:pt idx="20">
                  <c:v>333470</c:v>
                </c:pt>
                <c:pt idx="21">
                  <c:v>328538</c:v>
                </c:pt>
                <c:pt idx="22">
                  <c:v>323098</c:v>
                </c:pt>
                <c:pt idx="23">
                  <c:v>318804</c:v>
                </c:pt>
                <c:pt idx="24">
                  <c:v>315387</c:v>
                </c:pt>
                <c:pt idx="25">
                  <c:v>317782</c:v>
                </c:pt>
                <c:pt idx="26">
                  <c:v>315512</c:v>
                </c:pt>
                <c:pt idx="27">
                  <c:v>310739</c:v>
                </c:pt>
                <c:pt idx="28">
                  <c:v>305297</c:v>
                </c:pt>
                <c:pt idx="29">
                  <c:v>301059</c:v>
                </c:pt>
                <c:pt idx="30">
                  <c:v>295219</c:v>
                </c:pt>
                <c:pt idx="31">
                  <c:v>291483</c:v>
                </c:pt>
                <c:pt idx="32">
                  <c:v>291257</c:v>
                </c:pt>
                <c:pt idx="33">
                  <c:v>284140</c:v>
                </c:pt>
                <c:pt idx="34">
                  <c:v>271057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235520"/>
        <c:axId val="100286464"/>
      </c:lineChart>
      <c:catAx>
        <c:axId val="100235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tx1">
                <a:lumMod val="85000"/>
                <a:lumOff val="15000"/>
              </a:schemeClr>
            </a:solidFill>
          </a:ln>
        </c:spPr>
        <c:txPr>
          <a:bodyPr/>
          <a:lstStyle/>
          <a:p>
            <a:pPr>
              <a:defRPr b="1"/>
            </a:pPr>
            <a:endParaRPr lang="fr-FR"/>
          </a:p>
        </c:txPr>
        <c:crossAx val="100286464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00286464"/>
        <c:scaling>
          <c:orientation val="minMax"/>
          <c:min val="20000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100235520"/>
        <c:crosses val="autoZero"/>
        <c:crossBetween val="midCat"/>
        <c:dispUnits>
          <c:builtInUnit val="thousands"/>
        </c:dispUnits>
      </c:valAx>
      <c:spPr>
        <a:ln>
          <a:solidFill>
            <a:schemeClr val="bg1">
              <a:lumMod val="7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chemeClr val="tx1">
              <a:lumMod val="85000"/>
              <a:lumOff val="15000"/>
            </a:schemeClr>
          </a:solidFill>
          <a:latin typeface="Calibri" pitchFamily="34" charset="0"/>
        </a:defRPr>
      </a:pPr>
      <a:endParaRPr lang="fr-FR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'Taux de chômage'!$B$164</c:f>
              <c:strCache>
                <c:ptCount val="1"/>
                <c:pt idx="0">
                  <c:v>taux de cho</c:v>
                </c:pt>
              </c:strCache>
            </c:strRef>
          </c:tx>
          <c:spPr>
            <a:ln w="38100">
              <a:solidFill>
                <a:srgbClr val="7A003C"/>
              </a:solidFill>
            </a:ln>
          </c:spPr>
          <c:marker>
            <c:symbol val="none"/>
          </c:marker>
          <c:cat>
            <c:strRef>
              <c:f>'Taux de chômage'!$A$165:$A$315</c:f>
              <c:strCache>
                <c:ptCount val="151"/>
                <c:pt idx="0">
                  <c:v>75</c:v>
                </c:pt>
                <c:pt idx="1">
                  <c:v>75</c:v>
                </c:pt>
                <c:pt idx="2">
                  <c:v>75</c:v>
                </c:pt>
                <c:pt idx="3">
                  <c:v>75</c:v>
                </c:pt>
                <c:pt idx="4">
                  <c:v>76</c:v>
                </c:pt>
                <c:pt idx="5">
                  <c:v>76</c:v>
                </c:pt>
                <c:pt idx="6">
                  <c:v>76</c:v>
                </c:pt>
                <c:pt idx="7">
                  <c:v>76</c:v>
                </c:pt>
                <c:pt idx="8">
                  <c:v>77</c:v>
                </c:pt>
                <c:pt idx="9">
                  <c:v>77</c:v>
                </c:pt>
                <c:pt idx="10">
                  <c:v>77</c:v>
                </c:pt>
                <c:pt idx="11">
                  <c:v>77</c:v>
                </c:pt>
                <c:pt idx="12">
                  <c:v>78</c:v>
                </c:pt>
                <c:pt idx="13">
                  <c:v>78</c:v>
                </c:pt>
                <c:pt idx="14">
                  <c:v>78</c:v>
                </c:pt>
                <c:pt idx="15">
                  <c:v>78</c:v>
                </c:pt>
                <c:pt idx="16">
                  <c:v>79</c:v>
                </c:pt>
                <c:pt idx="17">
                  <c:v>79</c:v>
                </c:pt>
                <c:pt idx="18">
                  <c:v>79</c:v>
                </c:pt>
                <c:pt idx="19">
                  <c:v>79</c:v>
                </c:pt>
                <c:pt idx="20">
                  <c:v>80</c:v>
                </c:pt>
                <c:pt idx="21">
                  <c:v>80</c:v>
                </c:pt>
                <c:pt idx="22">
                  <c:v>80</c:v>
                </c:pt>
                <c:pt idx="23">
                  <c:v>80</c:v>
                </c:pt>
                <c:pt idx="24">
                  <c:v>81</c:v>
                </c:pt>
                <c:pt idx="25">
                  <c:v>81</c:v>
                </c:pt>
                <c:pt idx="26">
                  <c:v>81</c:v>
                </c:pt>
                <c:pt idx="27">
                  <c:v>81</c:v>
                </c:pt>
                <c:pt idx="28">
                  <c:v>82</c:v>
                </c:pt>
                <c:pt idx="29">
                  <c:v>82</c:v>
                </c:pt>
                <c:pt idx="30">
                  <c:v>82</c:v>
                </c:pt>
                <c:pt idx="31">
                  <c:v>82</c:v>
                </c:pt>
                <c:pt idx="32">
                  <c:v>83</c:v>
                </c:pt>
                <c:pt idx="33">
                  <c:v>83</c:v>
                </c:pt>
                <c:pt idx="34">
                  <c:v>83</c:v>
                </c:pt>
                <c:pt idx="35">
                  <c:v>83</c:v>
                </c:pt>
                <c:pt idx="36">
                  <c:v>84</c:v>
                </c:pt>
                <c:pt idx="37">
                  <c:v>84</c:v>
                </c:pt>
                <c:pt idx="38">
                  <c:v>84</c:v>
                </c:pt>
                <c:pt idx="39">
                  <c:v>84</c:v>
                </c:pt>
                <c:pt idx="40">
                  <c:v>85</c:v>
                </c:pt>
                <c:pt idx="41">
                  <c:v>85</c:v>
                </c:pt>
                <c:pt idx="42">
                  <c:v>85</c:v>
                </c:pt>
                <c:pt idx="43">
                  <c:v>85</c:v>
                </c:pt>
                <c:pt idx="44">
                  <c:v>86</c:v>
                </c:pt>
                <c:pt idx="45">
                  <c:v>86</c:v>
                </c:pt>
                <c:pt idx="46">
                  <c:v>86</c:v>
                </c:pt>
                <c:pt idx="47">
                  <c:v>86</c:v>
                </c:pt>
                <c:pt idx="48">
                  <c:v>87</c:v>
                </c:pt>
                <c:pt idx="49">
                  <c:v>87</c:v>
                </c:pt>
                <c:pt idx="50">
                  <c:v>87</c:v>
                </c:pt>
                <c:pt idx="51">
                  <c:v>87</c:v>
                </c:pt>
                <c:pt idx="52">
                  <c:v>88</c:v>
                </c:pt>
                <c:pt idx="53">
                  <c:v>88</c:v>
                </c:pt>
                <c:pt idx="54">
                  <c:v>88</c:v>
                </c:pt>
                <c:pt idx="55">
                  <c:v>88</c:v>
                </c:pt>
                <c:pt idx="56">
                  <c:v>89</c:v>
                </c:pt>
                <c:pt idx="57">
                  <c:v>89</c:v>
                </c:pt>
                <c:pt idx="58">
                  <c:v>89</c:v>
                </c:pt>
                <c:pt idx="59">
                  <c:v>89</c:v>
                </c:pt>
                <c:pt idx="60">
                  <c:v>90</c:v>
                </c:pt>
                <c:pt idx="61">
                  <c:v>90</c:v>
                </c:pt>
                <c:pt idx="62">
                  <c:v>90</c:v>
                </c:pt>
                <c:pt idx="63">
                  <c:v>90</c:v>
                </c:pt>
                <c:pt idx="64">
                  <c:v>91</c:v>
                </c:pt>
                <c:pt idx="65">
                  <c:v>91</c:v>
                </c:pt>
                <c:pt idx="66">
                  <c:v>91</c:v>
                </c:pt>
                <c:pt idx="67">
                  <c:v>91</c:v>
                </c:pt>
                <c:pt idx="68">
                  <c:v>92</c:v>
                </c:pt>
                <c:pt idx="69">
                  <c:v>92</c:v>
                </c:pt>
                <c:pt idx="70">
                  <c:v>92</c:v>
                </c:pt>
                <c:pt idx="71">
                  <c:v>92</c:v>
                </c:pt>
                <c:pt idx="72">
                  <c:v>93</c:v>
                </c:pt>
                <c:pt idx="73">
                  <c:v>93</c:v>
                </c:pt>
                <c:pt idx="74">
                  <c:v>93</c:v>
                </c:pt>
                <c:pt idx="75">
                  <c:v>93</c:v>
                </c:pt>
                <c:pt idx="76">
                  <c:v>94</c:v>
                </c:pt>
                <c:pt idx="77">
                  <c:v>94</c:v>
                </c:pt>
                <c:pt idx="78">
                  <c:v>94</c:v>
                </c:pt>
                <c:pt idx="79">
                  <c:v>94</c:v>
                </c:pt>
                <c:pt idx="80">
                  <c:v>95</c:v>
                </c:pt>
                <c:pt idx="81">
                  <c:v>95</c:v>
                </c:pt>
                <c:pt idx="82">
                  <c:v>95</c:v>
                </c:pt>
                <c:pt idx="83">
                  <c:v>95</c:v>
                </c:pt>
                <c:pt idx="84">
                  <c:v>96</c:v>
                </c:pt>
                <c:pt idx="85">
                  <c:v>96</c:v>
                </c:pt>
                <c:pt idx="86">
                  <c:v>96</c:v>
                </c:pt>
                <c:pt idx="87">
                  <c:v>96</c:v>
                </c:pt>
                <c:pt idx="88">
                  <c:v>97</c:v>
                </c:pt>
                <c:pt idx="89">
                  <c:v>97</c:v>
                </c:pt>
                <c:pt idx="90">
                  <c:v>97</c:v>
                </c:pt>
                <c:pt idx="91">
                  <c:v>97</c:v>
                </c:pt>
                <c:pt idx="92">
                  <c:v>98</c:v>
                </c:pt>
                <c:pt idx="93">
                  <c:v>98</c:v>
                </c:pt>
                <c:pt idx="94">
                  <c:v>98</c:v>
                </c:pt>
                <c:pt idx="95">
                  <c:v>98</c:v>
                </c:pt>
                <c:pt idx="96">
                  <c:v>99</c:v>
                </c:pt>
                <c:pt idx="97">
                  <c:v>99</c:v>
                </c:pt>
                <c:pt idx="98">
                  <c:v>99</c:v>
                </c:pt>
                <c:pt idx="99">
                  <c:v>99</c:v>
                </c:pt>
                <c:pt idx="100">
                  <c:v>00</c:v>
                </c:pt>
                <c:pt idx="101">
                  <c:v>00</c:v>
                </c:pt>
                <c:pt idx="102">
                  <c:v>00</c:v>
                </c:pt>
                <c:pt idx="103">
                  <c:v>00</c:v>
                </c:pt>
                <c:pt idx="104">
                  <c:v>01</c:v>
                </c:pt>
                <c:pt idx="105">
                  <c:v>01</c:v>
                </c:pt>
                <c:pt idx="106">
                  <c:v>01</c:v>
                </c:pt>
                <c:pt idx="107">
                  <c:v>01</c:v>
                </c:pt>
                <c:pt idx="108">
                  <c:v>02</c:v>
                </c:pt>
                <c:pt idx="109">
                  <c:v>02</c:v>
                </c:pt>
                <c:pt idx="110">
                  <c:v>02</c:v>
                </c:pt>
                <c:pt idx="111">
                  <c:v>02</c:v>
                </c:pt>
                <c:pt idx="112">
                  <c:v>03</c:v>
                </c:pt>
                <c:pt idx="113">
                  <c:v>03</c:v>
                </c:pt>
                <c:pt idx="114">
                  <c:v>03</c:v>
                </c:pt>
                <c:pt idx="115">
                  <c:v>03</c:v>
                </c:pt>
                <c:pt idx="116">
                  <c:v>04</c:v>
                </c:pt>
                <c:pt idx="117">
                  <c:v>04</c:v>
                </c:pt>
                <c:pt idx="118">
                  <c:v>04</c:v>
                </c:pt>
                <c:pt idx="119">
                  <c:v>04</c:v>
                </c:pt>
                <c:pt idx="120">
                  <c:v>05</c:v>
                </c:pt>
                <c:pt idx="121">
                  <c:v>05</c:v>
                </c:pt>
                <c:pt idx="122">
                  <c:v>05</c:v>
                </c:pt>
                <c:pt idx="123">
                  <c:v>05</c:v>
                </c:pt>
                <c:pt idx="124">
                  <c:v>06</c:v>
                </c:pt>
                <c:pt idx="125">
                  <c:v>06</c:v>
                </c:pt>
                <c:pt idx="126">
                  <c:v>06</c:v>
                </c:pt>
                <c:pt idx="127">
                  <c:v>06</c:v>
                </c:pt>
                <c:pt idx="128">
                  <c:v>07</c:v>
                </c:pt>
                <c:pt idx="129">
                  <c:v>07</c:v>
                </c:pt>
                <c:pt idx="130">
                  <c:v>07</c:v>
                </c:pt>
                <c:pt idx="131">
                  <c:v>07</c:v>
                </c:pt>
                <c:pt idx="132">
                  <c:v>08</c:v>
                </c:pt>
                <c:pt idx="133">
                  <c:v>08</c:v>
                </c:pt>
                <c:pt idx="134">
                  <c:v>08</c:v>
                </c:pt>
                <c:pt idx="135">
                  <c:v>08</c:v>
                </c:pt>
                <c:pt idx="136">
                  <c:v>09</c:v>
                </c:pt>
                <c:pt idx="137">
                  <c:v>09</c:v>
                </c:pt>
                <c:pt idx="138">
                  <c:v>09</c:v>
                </c:pt>
                <c:pt idx="139">
                  <c:v>09</c:v>
                </c:pt>
                <c:pt idx="140">
                  <c:v>10</c:v>
                </c:pt>
                <c:pt idx="141">
                  <c:v>10</c:v>
                </c:pt>
                <c:pt idx="142">
                  <c:v>10</c:v>
                </c:pt>
                <c:pt idx="143">
                  <c:v>10</c:v>
                </c:pt>
                <c:pt idx="144">
                  <c:v>11</c:v>
                </c:pt>
                <c:pt idx="145">
                  <c:v>11</c:v>
                </c:pt>
                <c:pt idx="146">
                  <c:v>11</c:v>
                </c:pt>
                <c:pt idx="147">
                  <c:v>11</c:v>
                </c:pt>
                <c:pt idx="148">
                  <c:v>12</c:v>
                </c:pt>
                <c:pt idx="149">
                  <c:v>p)</c:v>
                </c:pt>
                <c:pt idx="150">
                  <c:v>re</c:v>
                </c:pt>
              </c:strCache>
            </c:strRef>
          </c:cat>
          <c:val>
            <c:numRef>
              <c:f>'Taux de chômage'!$B$165:$B$315</c:f>
              <c:numCache>
                <c:formatCode>#,##0.0</c:formatCode>
                <c:ptCount val="151"/>
                <c:pt idx="0">
                  <c:v>3</c:v>
                </c:pt>
                <c:pt idx="1">
                  <c:v>3.3</c:v>
                </c:pt>
                <c:pt idx="2">
                  <c:v>3.6</c:v>
                </c:pt>
                <c:pt idx="3">
                  <c:v>3.7</c:v>
                </c:pt>
                <c:pt idx="4">
                  <c:v>3.8</c:v>
                </c:pt>
                <c:pt idx="5">
                  <c:v>3.8</c:v>
                </c:pt>
                <c:pt idx="6">
                  <c:v>3.8</c:v>
                </c:pt>
                <c:pt idx="7">
                  <c:v>3.8</c:v>
                </c:pt>
                <c:pt idx="8">
                  <c:v>4</c:v>
                </c:pt>
                <c:pt idx="9">
                  <c:v>4.3</c:v>
                </c:pt>
                <c:pt idx="10">
                  <c:v>4.5</c:v>
                </c:pt>
                <c:pt idx="11">
                  <c:v>4.4000000000000004</c:v>
                </c:pt>
                <c:pt idx="12">
                  <c:v>4.2</c:v>
                </c:pt>
                <c:pt idx="13">
                  <c:v>4.3</c:v>
                </c:pt>
                <c:pt idx="14">
                  <c:v>4.5999999999999996</c:v>
                </c:pt>
                <c:pt idx="15">
                  <c:v>4.8</c:v>
                </c:pt>
                <c:pt idx="16">
                  <c:v>4.9000000000000004</c:v>
                </c:pt>
                <c:pt idx="17">
                  <c:v>5</c:v>
                </c:pt>
                <c:pt idx="18">
                  <c:v>5.0999999999999996</c:v>
                </c:pt>
                <c:pt idx="19">
                  <c:v>5.2</c:v>
                </c:pt>
                <c:pt idx="20">
                  <c:v>5.2</c:v>
                </c:pt>
                <c:pt idx="21">
                  <c:v>5.3</c:v>
                </c:pt>
                <c:pt idx="22">
                  <c:v>5.3</c:v>
                </c:pt>
                <c:pt idx="23">
                  <c:v>5.6</c:v>
                </c:pt>
                <c:pt idx="24">
                  <c:v>5.9</c:v>
                </c:pt>
                <c:pt idx="25">
                  <c:v>6.2</c:v>
                </c:pt>
                <c:pt idx="26">
                  <c:v>6.5</c:v>
                </c:pt>
                <c:pt idx="27">
                  <c:v>6.6</c:v>
                </c:pt>
                <c:pt idx="28">
                  <c:v>6.7</c:v>
                </c:pt>
                <c:pt idx="29">
                  <c:v>6.8</c:v>
                </c:pt>
                <c:pt idx="30">
                  <c:v>7</c:v>
                </c:pt>
                <c:pt idx="31">
                  <c:v>7</c:v>
                </c:pt>
                <c:pt idx="32">
                  <c:v>7</c:v>
                </c:pt>
                <c:pt idx="33">
                  <c:v>7</c:v>
                </c:pt>
                <c:pt idx="34">
                  <c:v>7.2</c:v>
                </c:pt>
                <c:pt idx="35">
                  <c:v>7.5</c:v>
                </c:pt>
                <c:pt idx="36">
                  <c:v>7.9</c:v>
                </c:pt>
                <c:pt idx="37">
                  <c:v>8.3000000000000007</c:v>
                </c:pt>
                <c:pt idx="38">
                  <c:v>8.5</c:v>
                </c:pt>
                <c:pt idx="39">
                  <c:v>8.7000000000000011</c:v>
                </c:pt>
                <c:pt idx="40">
                  <c:v>8.9</c:v>
                </c:pt>
                <c:pt idx="41">
                  <c:v>8.8000000000000007</c:v>
                </c:pt>
                <c:pt idx="42">
                  <c:v>8.9</c:v>
                </c:pt>
                <c:pt idx="43">
                  <c:v>8.9</c:v>
                </c:pt>
                <c:pt idx="44">
                  <c:v>8.8000000000000007</c:v>
                </c:pt>
                <c:pt idx="45">
                  <c:v>8.9</c:v>
                </c:pt>
                <c:pt idx="46">
                  <c:v>9</c:v>
                </c:pt>
                <c:pt idx="47">
                  <c:v>9</c:v>
                </c:pt>
                <c:pt idx="48">
                  <c:v>9.1</c:v>
                </c:pt>
                <c:pt idx="49">
                  <c:v>9.2000000000000011</c:v>
                </c:pt>
                <c:pt idx="50">
                  <c:v>9.1</c:v>
                </c:pt>
                <c:pt idx="51">
                  <c:v>9</c:v>
                </c:pt>
                <c:pt idx="52">
                  <c:v>8.9</c:v>
                </c:pt>
                <c:pt idx="53">
                  <c:v>8.8000000000000007</c:v>
                </c:pt>
                <c:pt idx="54">
                  <c:v>8.8000000000000007</c:v>
                </c:pt>
                <c:pt idx="55">
                  <c:v>8.6</c:v>
                </c:pt>
                <c:pt idx="56">
                  <c:v>8.4</c:v>
                </c:pt>
                <c:pt idx="57">
                  <c:v>8.2000000000000011</c:v>
                </c:pt>
                <c:pt idx="58">
                  <c:v>8.1</c:v>
                </c:pt>
                <c:pt idx="59">
                  <c:v>8</c:v>
                </c:pt>
                <c:pt idx="60">
                  <c:v>8</c:v>
                </c:pt>
                <c:pt idx="61">
                  <c:v>8</c:v>
                </c:pt>
                <c:pt idx="62">
                  <c:v>7.9</c:v>
                </c:pt>
                <c:pt idx="63">
                  <c:v>7.9</c:v>
                </c:pt>
                <c:pt idx="64">
                  <c:v>7.8</c:v>
                </c:pt>
                <c:pt idx="65">
                  <c:v>8</c:v>
                </c:pt>
                <c:pt idx="66">
                  <c:v>8.2000000000000011</c:v>
                </c:pt>
                <c:pt idx="67">
                  <c:v>8.5</c:v>
                </c:pt>
                <c:pt idx="68">
                  <c:v>8.7000000000000011</c:v>
                </c:pt>
                <c:pt idx="69">
                  <c:v>8.9</c:v>
                </c:pt>
                <c:pt idx="70">
                  <c:v>9.1</c:v>
                </c:pt>
                <c:pt idx="71">
                  <c:v>9.3000000000000007</c:v>
                </c:pt>
                <c:pt idx="72">
                  <c:v>9.6</c:v>
                </c:pt>
                <c:pt idx="73">
                  <c:v>9.9</c:v>
                </c:pt>
                <c:pt idx="74">
                  <c:v>10.200000000000001</c:v>
                </c:pt>
                <c:pt idx="75">
                  <c:v>10.5</c:v>
                </c:pt>
                <c:pt idx="76">
                  <c:v>10.7</c:v>
                </c:pt>
                <c:pt idx="77">
                  <c:v>10.8</c:v>
                </c:pt>
                <c:pt idx="78">
                  <c:v>10.7</c:v>
                </c:pt>
                <c:pt idx="79">
                  <c:v>10.4</c:v>
                </c:pt>
                <c:pt idx="80">
                  <c:v>10.3</c:v>
                </c:pt>
                <c:pt idx="81">
                  <c:v>10</c:v>
                </c:pt>
                <c:pt idx="82">
                  <c:v>9.9</c:v>
                </c:pt>
                <c:pt idx="83">
                  <c:v>10</c:v>
                </c:pt>
                <c:pt idx="84">
                  <c:v>10.4</c:v>
                </c:pt>
                <c:pt idx="85">
                  <c:v>10.6</c:v>
                </c:pt>
                <c:pt idx="86">
                  <c:v>10.6</c:v>
                </c:pt>
                <c:pt idx="87">
                  <c:v>10.6</c:v>
                </c:pt>
                <c:pt idx="88">
                  <c:v>10.8</c:v>
                </c:pt>
                <c:pt idx="89">
                  <c:v>10.8</c:v>
                </c:pt>
                <c:pt idx="90">
                  <c:v>10.7</c:v>
                </c:pt>
                <c:pt idx="91">
                  <c:v>10.6</c:v>
                </c:pt>
                <c:pt idx="92">
                  <c:v>10.4</c:v>
                </c:pt>
                <c:pt idx="93">
                  <c:v>10.3</c:v>
                </c:pt>
                <c:pt idx="94">
                  <c:v>10.200000000000001</c:v>
                </c:pt>
                <c:pt idx="95">
                  <c:v>10.200000000000001</c:v>
                </c:pt>
                <c:pt idx="96">
                  <c:v>10.3</c:v>
                </c:pt>
                <c:pt idx="97">
                  <c:v>10.200000000000001</c:v>
                </c:pt>
                <c:pt idx="98">
                  <c:v>9.9</c:v>
                </c:pt>
                <c:pt idx="99">
                  <c:v>9.5</c:v>
                </c:pt>
                <c:pt idx="100">
                  <c:v>9.1</c:v>
                </c:pt>
                <c:pt idx="101">
                  <c:v>8.7000000000000011</c:v>
                </c:pt>
                <c:pt idx="102">
                  <c:v>8.3000000000000007</c:v>
                </c:pt>
                <c:pt idx="103">
                  <c:v>8</c:v>
                </c:pt>
                <c:pt idx="104">
                  <c:v>7.8</c:v>
                </c:pt>
                <c:pt idx="105">
                  <c:v>7.7</c:v>
                </c:pt>
                <c:pt idx="106">
                  <c:v>7.7</c:v>
                </c:pt>
                <c:pt idx="107">
                  <c:v>7.8</c:v>
                </c:pt>
                <c:pt idx="108">
                  <c:v>7.8</c:v>
                </c:pt>
                <c:pt idx="109">
                  <c:v>7.8</c:v>
                </c:pt>
                <c:pt idx="110">
                  <c:v>7.9</c:v>
                </c:pt>
                <c:pt idx="111">
                  <c:v>8</c:v>
                </c:pt>
                <c:pt idx="112">
                  <c:v>8.3000000000000007</c:v>
                </c:pt>
                <c:pt idx="113">
                  <c:v>8.5</c:v>
                </c:pt>
                <c:pt idx="114">
                  <c:v>8.4</c:v>
                </c:pt>
                <c:pt idx="115">
                  <c:v>8.8000000000000007</c:v>
                </c:pt>
                <c:pt idx="116">
                  <c:v>8.9</c:v>
                </c:pt>
                <c:pt idx="117">
                  <c:v>8.8000000000000007</c:v>
                </c:pt>
                <c:pt idx="118">
                  <c:v>8.9</c:v>
                </c:pt>
                <c:pt idx="119">
                  <c:v>8.9</c:v>
                </c:pt>
                <c:pt idx="120">
                  <c:v>8.7000000000000011</c:v>
                </c:pt>
                <c:pt idx="121">
                  <c:v>8.8000000000000007</c:v>
                </c:pt>
                <c:pt idx="122">
                  <c:v>9</c:v>
                </c:pt>
                <c:pt idx="123">
                  <c:v>9.1</c:v>
                </c:pt>
                <c:pt idx="124">
                  <c:v>9.1</c:v>
                </c:pt>
                <c:pt idx="125">
                  <c:v>8.9</c:v>
                </c:pt>
                <c:pt idx="126">
                  <c:v>8.9</c:v>
                </c:pt>
                <c:pt idx="127">
                  <c:v>8.4</c:v>
                </c:pt>
                <c:pt idx="128">
                  <c:v>8.4</c:v>
                </c:pt>
                <c:pt idx="129">
                  <c:v>8.1</c:v>
                </c:pt>
                <c:pt idx="130">
                  <c:v>8</c:v>
                </c:pt>
                <c:pt idx="131">
                  <c:v>7.5</c:v>
                </c:pt>
                <c:pt idx="132">
                  <c:v>7.1</c:v>
                </c:pt>
                <c:pt idx="133">
                  <c:v>7.3</c:v>
                </c:pt>
                <c:pt idx="134">
                  <c:v>7.4</c:v>
                </c:pt>
                <c:pt idx="135">
                  <c:v>7.7</c:v>
                </c:pt>
                <c:pt idx="136">
                  <c:v>8.6</c:v>
                </c:pt>
                <c:pt idx="137">
                  <c:v>9.2000000000000011</c:v>
                </c:pt>
                <c:pt idx="138">
                  <c:v>9.2000000000000011</c:v>
                </c:pt>
                <c:pt idx="139">
                  <c:v>9.6</c:v>
                </c:pt>
                <c:pt idx="140">
                  <c:v>9.4</c:v>
                </c:pt>
                <c:pt idx="141">
                  <c:v>9.3000000000000007</c:v>
                </c:pt>
                <c:pt idx="142">
                  <c:v>9.3000000000000007</c:v>
                </c:pt>
                <c:pt idx="143">
                  <c:v>9.3000000000000007</c:v>
                </c:pt>
                <c:pt idx="144">
                  <c:v>9.2000000000000011</c:v>
                </c:pt>
                <c:pt idx="145">
                  <c:v>9.1</c:v>
                </c:pt>
                <c:pt idx="146">
                  <c:v>9.2000000000000011</c:v>
                </c:pt>
                <c:pt idx="147">
                  <c:v>9.4</c:v>
                </c:pt>
                <c:pt idx="148">
                  <c:v>9.6</c:v>
                </c:pt>
                <c:pt idx="149">
                  <c:v>9.7000000000000011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417536"/>
        <c:axId val="100419072"/>
      </c:lineChart>
      <c:catAx>
        <c:axId val="100417536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chemeClr val="tx1">
                <a:lumMod val="85000"/>
                <a:lumOff val="15000"/>
              </a:schemeClr>
            </a:solidFill>
          </a:ln>
        </c:spPr>
        <c:crossAx val="100419072"/>
        <c:crosses val="autoZero"/>
        <c:auto val="1"/>
        <c:lblAlgn val="ctr"/>
        <c:lblOffset val="100"/>
        <c:tickLblSkip val="20"/>
        <c:tickMarkSkip val="20"/>
        <c:noMultiLvlLbl val="0"/>
      </c:catAx>
      <c:valAx>
        <c:axId val="10041907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noFill/>
          </a:ln>
        </c:spPr>
        <c:crossAx val="100417536"/>
        <c:crosses val="autoZero"/>
        <c:crossBetween val="midCat"/>
      </c:valAx>
      <c:spPr>
        <a:ln>
          <a:solidFill>
            <a:schemeClr val="bg1">
              <a:lumMod val="7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fr-F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314742806354853E-2"/>
          <c:y val="2.7558245186950398E-2"/>
          <c:w val="0.93868573426482138"/>
          <c:h val="0.6818921410454906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75000"/>
              </a:schemeClr>
            </a:solidFill>
          </c:spPr>
          <c:invertIfNegative val="0"/>
          <c:dPt>
            <c:idx val="17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22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30"/>
            <c:invertIfNegative val="0"/>
            <c:bubble3D val="0"/>
            <c:spPr>
              <a:solidFill>
                <a:srgbClr val="7A003C"/>
              </a:solidFill>
            </c:spPr>
          </c:dPt>
          <c:cat>
            <c:strRef>
              <c:f>Français!$B$51:$B$85</c:f>
              <c:strCache>
                <c:ptCount val="35"/>
                <c:pt idx="0">
                  <c:v>Mexique</c:v>
                </c:pt>
                <c:pt idx="1">
                  <c:v>Chili</c:v>
                </c:pt>
                <c:pt idx="2">
                  <c:v>Etats-Unis</c:v>
                </c:pt>
                <c:pt idx="3">
                  <c:v>Corée</c:v>
                </c:pt>
                <c:pt idx="4">
                  <c:v>Australie</c:v>
                </c:pt>
                <c:pt idx="5">
                  <c:v>Turquie</c:v>
                </c:pt>
                <c:pt idx="6">
                  <c:v>Japon</c:v>
                </c:pt>
                <c:pt idx="7">
                  <c:v>Irlande</c:v>
                </c:pt>
                <c:pt idx="8">
                  <c:v>Rép. slovaque</c:v>
                </c:pt>
                <c:pt idx="9">
                  <c:v>Suisse</c:v>
                </c:pt>
                <c:pt idx="10">
                  <c:v>Grèce</c:v>
                </c:pt>
                <c:pt idx="11">
                  <c:v>Canada</c:v>
                </c:pt>
                <c:pt idx="12">
                  <c:v>Portugal</c:v>
                </c:pt>
                <c:pt idx="13">
                  <c:v>Nvle-Zélande</c:v>
                </c:pt>
                <c:pt idx="14">
                  <c:v>Espagne</c:v>
                </c:pt>
                <c:pt idx="15">
                  <c:v>Pologne</c:v>
                </c:pt>
                <c:pt idx="16">
                  <c:v>Israël</c:v>
                </c:pt>
                <c:pt idx="17">
                  <c:v>OCDE</c:v>
                </c:pt>
                <c:pt idx="18">
                  <c:v>Estonie</c:v>
                </c:pt>
                <c:pt idx="19">
                  <c:v>Rép. tchèque</c:v>
                </c:pt>
                <c:pt idx="20">
                  <c:v>Royaume-Uni</c:v>
                </c:pt>
                <c:pt idx="21">
                  <c:v>Islande</c:v>
                </c:pt>
                <c:pt idx="22">
                  <c:v>Allemagne</c:v>
                </c:pt>
                <c:pt idx="23">
                  <c:v>Luxembourg</c:v>
                </c:pt>
                <c:pt idx="24">
                  <c:v>Hongrie</c:v>
                </c:pt>
                <c:pt idx="25">
                  <c:v>Slovénie</c:v>
                </c:pt>
                <c:pt idx="26">
                  <c:v>Pays-Bas</c:v>
                </c:pt>
                <c:pt idx="27">
                  <c:v>Autriche</c:v>
                </c:pt>
                <c:pt idx="28">
                  <c:v>Finlande</c:v>
                </c:pt>
                <c:pt idx="29">
                  <c:v>Norvège</c:v>
                </c:pt>
                <c:pt idx="30">
                  <c:v>France</c:v>
                </c:pt>
                <c:pt idx="31">
                  <c:v>Italie</c:v>
                </c:pt>
                <c:pt idx="32">
                  <c:v>Belgique</c:v>
                </c:pt>
                <c:pt idx="33">
                  <c:v>Suède</c:v>
                </c:pt>
                <c:pt idx="34">
                  <c:v>Danemark</c:v>
                </c:pt>
              </c:strCache>
            </c:strRef>
          </c:cat>
          <c:val>
            <c:numRef>
              <c:f>Français!$C$51:$C$85</c:f>
              <c:numCache>
                <c:formatCode>##0.0</c:formatCode>
                <c:ptCount val="35"/>
                <c:pt idx="0">
                  <c:v>18.094999999999999</c:v>
                </c:pt>
                <c:pt idx="1">
                  <c:v>20.884</c:v>
                </c:pt>
                <c:pt idx="2">
                  <c:v>24.832000000000001</c:v>
                </c:pt>
                <c:pt idx="3">
                  <c:v>25.068999999999889</c:v>
                </c:pt>
                <c:pt idx="4" formatCode="###,000">
                  <c:v>25.939999999999987</c:v>
                </c:pt>
                <c:pt idx="5">
                  <c:v>25.954000000000001</c:v>
                </c:pt>
                <c:pt idx="6" formatCode="###,000">
                  <c:v>26.924999999999986</c:v>
                </c:pt>
                <c:pt idx="7">
                  <c:v>27.986999999999838</c:v>
                </c:pt>
                <c:pt idx="8">
                  <c:v>28.353000000000005</c:v>
                </c:pt>
                <c:pt idx="9">
                  <c:v>29.827000000000005</c:v>
                </c:pt>
                <c:pt idx="10">
                  <c:v>30.934999999999999</c:v>
                </c:pt>
                <c:pt idx="11">
                  <c:v>30.954000000000001</c:v>
                </c:pt>
                <c:pt idx="12">
                  <c:v>31.28299999999982</c:v>
                </c:pt>
                <c:pt idx="13">
                  <c:v>31.295999999999989</c:v>
                </c:pt>
                <c:pt idx="14">
                  <c:v>31.699000000000005</c:v>
                </c:pt>
                <c:pt idx="15" formatCode="###,000">
                  <c:v>31.765999999999831</c:v>
                </c:pt>
                <c:pt idx="16">
                  <c:v>32.376000000000005</c:v>
                </c:pt>
                <c:pt idx="17" formatCode="###,000">
                  <c:v>33.783000000000001</c:v>
                </c:pt>
                <c:pt idx="18">
                  <c:v>33.951999999999998</c:v>
                </c:pt>
                <c:pt idx="19">
                  <c:v>34.898000000000003</c:v>
                </c:pt>
                <c:pt idx="20">
                  <c:v>35.04</c:v>
                </c:pt>
                <c:pt idx="21">
                  <c:v>36.261000000000003</c:v>
                </c:pt>
                <c:pt idx="22">
                  <c:v>36.312999999999995</c:v>
                </c:pt>
                <c:pt idx="23">
                  <c:v>36.67</c:v>
                </c:pt>
                <c:pt idx="24">
                  <c:v>37.617000000000004</c:v>
                </c:pt>
                <c:pt idx="25">
                  <c:v>37.7250000000003</c:v>
                </c:pt>
                <c:pt idx="26" formatCode="###,000">
                  <c:v>38.244</c:v>
                </c:pt>
                <c:pt idx="27">
                  <c:v>41.975000000000001</c:v>
                </c:pt>
                <c:pt idx="28">
                  <c:v>42.14</c:v>
                </c:pt>
                <c:pt idx="29">
                  <c:v>42.814999999999998</c:v>
                </c:pt>
                <c:pt idx="30">
                  <c:v>42.863</c:v>
                </c:pt>
                <c:pt idx="31">
                  <c:v>42.991</c:v>
                </c:pt>
                <c:pt idx="32">
                  <c:v>43.772000000000013</c:v>
                </c:pt>
                <c:pt idx="33">
                  <c:v>45.766000000000012</c:v>
                </c:pt>
                <c:pt idx="34">
                  <c:v>48.192000000000213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axId val="100337920"/>
        <c:axId val="100339712"/>
      </c:barChart>
      <c:catAx>
        <c:axId val="100337920"/>
        <c:scaling>
          <c:orientation val="minMax"/>
        </c:scaling>
        <c:delete val="0"/>
        <c:axPos val="b"/>
        <c:majorTickMark val="none"/>
        <c:minorTickMark val="none"/>
        <c:tickLblPos val="nextTo"/>
        <c:crossAx val="100339712"/>
        <c:crosses val="autoZero"/>
        <c:auto val="1"/>
        <c:lblAlgn val="ctr"/>
        <c:lblOffset val="100"/>
        <c:noMultiLvlLbl val="0"/>
      </c:catAx>
      <c:valAx>
        <c:axId val="100339712"/>
        <c:scaling>
          <c:orientation val="minMax"/>
          <c:max val="5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noFill/>
          </a:ln>
        </c:spPr>
        <c:crossAx val="100337920"/>
        <c:crosses val="autoZero"/>
        <c:crossBetween val="between"/>
      </c:valAx>
      <c:spPr>
        <a:ln>
          <a:solidFill>
            <a:schemeClr val="bg1">
              <a:lumMod val="85000"/>
            </a:schemeClr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>
          <a:solidFill>
            <a:schemeClr val="tx1">
              <a:lumMod val="85000"/>
              <a:lumOff val="15000"/>
            </a:schemeClr>
          </a:solidFill>
        </a:defRPr>
      </a:pPr>
      <a:endParaRPr lang="fr-F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066585194237622E-2"/>
          <c:y val="8.0299650043744494E-2"/>
          <c:w val="0.53120915857833984"/>
          <c:h val="0.76692257217847937"/>
        </c:manualLayout>
      </c:layout>
      <c:doughnutChart>
        <c:varyColors val="1"/>
        <c:ser>
          <c:idx val="0"/>
          <c:order val="0"/>
          <c:tx>
            <c:strRef>
              <c:f>FRANDSSFDSBMPADSBM4750!$A$34</c:f>
              <c:strCache>
                <c:ptCount val="1"/>
                <c:pt idx="0">
                  <c:v>Structure</c:v>
                </c:pt>
              </c:strCache>
            </c:strRef>
          </c:tx>
          <c:dPt>
            <c:idx val="0"/>
            <c:bubble3D val="0"/>
            <c:spPr>
              <a:solidFill>
                <a:srgbClr val="7A003C"/>
              </a:solidFill>
            </c:spPr>
          </c:dPt>
          <c:dPt>
            <c:idx val="1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.12037037037037036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2">
                          <a:lumMod val="75000"/>
                        </a:schemeClr>
                      </a:solidFill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3333333333333367E-3"/>
                  <c:y val="1.3888888888888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FRANDSSFDSBMPADSBM4750!$B$33:$E$33</c:f>
              <c:strCache>
                <c:ptCount val="4"/>
                <c:pt idx="0">
                  <c:v>  Sécurité sociale</c:v>
                </c:pt>
                <c:pt idx="1">
                  <c:v>  Etat &amp; CMU-C</c:v>
                </c:pt>
                <c:pt idx="2">
                  <c:v>  Complémentaires santé</c:v>
                </c:pt>
                <c:pt idx="3">
                  <c:v>  Ménages</c:v>
                </c:pt>
              </c:strCache>
            </c:strRef>
          </c:cat>
          <c:val>
            <c:numRef>
              <c:f>FRANDSSFDSBMPADSBM4750!$B$34:$E$34</c:f>
              <c:numCache>
                <c:formatCode>0.0</c:formatCode>
                <c:ptCount val="4"/>
                <c:pt idx="0">
                  <c:v>75.5</c:v>
                </c:pt>
                <c:pt idx="1">
                  <c:v>1.3</c:v>
                </c:pt>
                <c:pt idx="2">
                  <c:v>13.7</c:v>
                </c:pt>
                <c:pt idx="3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86"/>
        <c:holeSize val="69"/>
      </c:doughnutChart>
    </c:plotArea>
    <c:legend>
      <c:legendPos val="r"/>
      <c:layout>
        <c:manualLayout>
          <c:xMode val="edge"/>
          <c:yMode val="edge"/>
          <c:x val="0.57994945006110576"/>
          <c:y val="8.2162438028579754E-2"/>
          <c:w val="0.41336957930600376"/>
          <c:h val="0.5208603091280255"/>
        </c:manualLayout>
      </c:layout>
      <c:overlay val="0"/>
      <c:txPr>
        <a:bodyPr/>
        <a:lstStyle/>
        <a:p>
          <a:pPr>
            <a:defRPr sz="1200">
              <a:latin typeface="Calibri" pitchFamily="34" charset="0"/>
            </a:defRPr>
          </a:pPr>
          <a:endParaRPr lang="fr-FR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139231125521075"/>
          <c:y val="3.2395090319592403E-2"/>
          <c:w val="0.81988659580817702"/>
          <c:h val="0.8137271597031237"/>
        </c:manualLayout>
      </c:layout>
      <c:lineChart>
        <c:grouping val="standard"/>
        <c:varyColors val="0"/>
        <c:ser>
          <c:idx val="0"/>
          <c:order val="0"/>
          <c:tx>
            <c:strRef>
              <c:f>FRANDPRFDSBMPADSBM2700!$B$8</c:f>
              <c:strCache>
                <c:ptCount val="1"/>
                <c:pt idx="0">
                  <c:v>Part/Dépense Soins &amp; Biens Médicaux, tous financements</c:v>
                </c:pt>
              </c:strCache>
            </c:strRef>
          </c:tx>
          <c:spPr>
            <a:ln w="38100">
              <a:solidFill>
                <a:sysClr val="window" lastClr="FFFFFF">
                  <a:lumMod val="50000"/>
                </a:sysClr>
              </a:solidFill>
            </a:ln>
          </c:spPr>
          <c:marker>
            <c:symbol val="none"/>
          </c:marker>
          <c:dPt>
            <c:idx val="11"/>
            <c:marker>
              <c:symbol val="circle"/>
              <c:size val="5"/>
              <c:spPr>
                <a:solidFill>
                  <a:sysClr val="window" lastClr="FFFFFF">
                    <a:lumMod val="50000"/>
                  </a:sysClr>
                </a:solidFill>
                <a:ln>
                  <a:solidFill>
                    <a:sysClr val="windowText" lastClr="000000">
                      <a:lumMod val="85000"/>
                      <a:lumOff val="15000"/>
                    </a:sysClr>
                  </a:solidFill>
                </a:ln>
              </c:spPr>
            </c:marker>
            <c:bubble3D val="0"/>
          </c:dPt>
          <c:dLbls>
            <c:dLbl>
              <c:idx val="11"/>
              <c:layout>
                <c:manualLayout>
                  <c:x val="-7.0588235294117674E-2"/>
                  <c:y val="-1.6936081519221862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defRPr>
                    </a:pPr>
                    <a:r>
                      <a:rPr lang="en-US" sz="1400" b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rPr>
                      <a:t>23,3%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FRANDPRFDSBMPADSBM2700!$A$59:$A$70</c:f>
              <c:numCache>
                <c:formatCode>00</c:formatCode>
                <c:ptCount val="1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</c:numCache>
            </c:numRef>
          </c:cat>
          <c:val>
            <c:numRef>
              <c:f>FRANDPRFDSBMPADSBM2700!$B$59:$B$70</c:f>
              <c:numCache>
                <c:formatCode>0.0</c:formatCode>
                <c:ptCount val="12"/>
                <c:pt idx="0">
                  <c:v>22.1</c:v>
                </c:pt>
                <c:pt idx="1">
                  <c:v>22</c:v>
                </c:pt>
                <c:pt idx="2">
                  <c:v>21.8</c:v>
                </c:pt>
                <c:pt idx="3">
                  <c:v>21.6</c:v>
                </c:pt>
                <c:pt idx="4">
                  <c:v>21.7</c:v>
                </c:pt>
                <c:pt idx="5">
                  <c:v>21.9</c:v>
                </c:pt>
                <c:pt idx="6">
                  <c:v>22.4</c:v>
                </c:pt>
                <c:pt idx="7">
                  <c:v>22.4</c:v>
                </c:pt>
                <c:pt idx="8">
                  <c:v>23</c:v>
                </c:pt>
                <c:pt idx="9">
                  <c:v>23</c:v>
                </c:pt>
                <c:pt idx="10">
                  <c:v>23</c:v>
                </c:pt>
                <c:pt idx="11">
                  <c:v>23.3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376000"/>
        <c:axId val="101377536"/>
      </c:lineChart>
      <c:catAx>
        <c:axId val="101376000"/>
        <c:scaling>
          <c:orientation val="minMax"/>
        </c:scaling>
        <c:delete val="0"/>
        <c:axPos val="b"/>
        <c:numFmt formatCode="00" sourceLinked="1"/>
        <c:majorTickMark val="out"/>
        <c:minorTickMark val="none"/>
        <c:tickLblPos val="nextTo"/>
        <c:spPr>
          <a:ln>
            <a:solidFill>
              <a:sysClr val="windowText" lastClr="000000">
                <a:lumMod val="85000"/>
                <a:lumOff val="15000"/>
              </a:sysClr>
            </a:solidFill>
          </a:ln>
        </c:spPr>
        <c:crossAx val="101377536"/>
        <c:crosses val="autoZero"/>
        <c:auto val="1"/>
        <c:lblAlgn val="ctr"/>
        <c:lblOffset val="100"/>
        <c:noMultiLvlLbl val="0"/>
      </c:catAx>
      <c:valAx>
        <c:axId val="101377536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numFmt formatCode="0.0" sourceLinked="1"/>
        <c:majorTickMark val="out"/>
        <c:minorTickMark val="none"/>
        <c:tickLblPos val="nextTo"/>
        <c:spPr>
          <a:ln>
            <a:noFill/>
          </a:ln>
        </c:spPr>
        <c:crossAx val="101376000"/>
        <c:crosses val="autoZero"/>
        <c:crossBetween val="midCat"/>
      </c:valAx>
      <c:spPr>
        <a:ln>
          <a:solidFill>
            <a:sysClr val="window" lastClr="FFFFFF">
              <a:lumMod val="85000"/>
            </a:sysClr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00">
          <a:solidFill>
            <a:schemeClr val="tx1">
              <a:lumMod val="85000"/>
              <a:lumOff val="15000"/>
            </a:schemeClr>
          </a:solidFill>
        </a:defRPr>
      </a:pPr>
      <a:endParaRPr lang="fr-FR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302735875995531E-2"/>
          <c:y val="0.12110665868699762"/>
          <c:w val="0.92948740314437062"/>
          <c:h val="0.6158731119465377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'[SANTE 2011.xlsx]graph 7'!$D$4</c:f>
              <c:strCache>
                <c:ptCount val="1"/>
                <c:pt idx="0">
                  <c:v> État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</c:spPr>
          <c:invertIfNegative val="0"/>
          <c:cat>
            <c:strRef>
              <c:f>'[SANTE 2011.xlsx]graph 7'!$C$5:$C$26</c:f>
              <c:strCache>
                <c:ptCount val="22"/>
                <c:pt idx="0">
                  <c:v>Pays-Bas</c:v>
                </c:pt>
                <c:pt idx="1">
                  <c:v>Norvège</c:v>
                </c:pt>
                <c:pt idx="2">
                  <c:v>Danemark</c:v>
                </c:pt>
                <c:pt idx="3">
                  <c:v>Luxembourg *</c:v>
                </c:pt>
                <c:pt idx="4">
                  <c:v>Rép. tchèque</c:v>
                </c:pt>
                <c:pt idx="5">
                  <c:v>Suède</c:v>
                </c:pt>
                <c:pt idx="6">
                  <c:v>Japon*</c:v>
                </c:pt>
                <c:pt idx="7">
                  <c:v>France</c:v>
                </c:pt>
                <c:pt idx="8">
                  <c:v>Allemagne</c:v>
                </c:pt>
                <c:pt idx="9">
                  <c:v>Autriche</c:v>
                </c:pt>
                <c:pt idx="10">
                  <c:v>Belgique</c:v>
                </c:pt>
                <c:pt idx="11">
                  <c:v>Finlande</c:v>
                </c:pt>
                <c:pt idx="12">
                  <c:v>Espagne*</c:v>
                </c:pt>
                <c:pt idx="13">
                  <c:v>Pologne</c:v>
                </c:pt>
                <c:pt idx="14">
                  <c:v>Canada</c:v>
                </c:pt>
                <c:pt idx="15">
                  <c:v>Australie*</c:v>
                </c:pt>
                <c:pt idx="16">
                  <c:v>Rép. slovaque</c:v>
                </c:pt>
                <c:pt idx="17">
                  <c:v>Portugal</c:v>
                </c:pt>
                <c:pt idx="18">
                  <c:v>Suisse</c:v>
                </c:pt>
                <c:pt idx="19">
                  <c:v>Hongrie</c:v>
                </c:pt>
                <c:pt idx="20">
                  <c:v>Corée</c:v>
                </c:pt>
                <c:pt idx="21">
                  <c:v>États-Unis</c:v>
                </c:pt>
              </c:strCache>
            </c:strRef>
          </c:cat>
          <c:val>
            <c:numRef>
              <c:f>'[SANTE 2011.xlsx]graph 7'!$D$5:$D$26</c:f>
              <c:numCache>
                <c:formatCode>0.0</c:formatCode>
                <c:ptCount val="22"/>
                <c:pt idx="0">
                  <c:v>8.5309999999999988</c:v>
                </c:pt>
                <c:pt idx="1">
                  <c:v>73.348399999999998</c:v>
                </c:pt>
                <c:pt idx="2">
                  <c:v>84.562600000000003</c:v>
                </c:pt>
                <c:pt idx="3">
                  <c:v>15.9984</c:v>
                </c:pt>
                <c:pt idx="4">
                  <c:v>5.4157999999999999</c:v>
                </c:pt>
                <c:pt idx="5">
                  <c:v>81.080299999999994</c:v>
                </c:pt>
                <c:pt idx="6">
                  <c:v>8.5946000000000016</c:v>
                </c:pt>
                <c:pt idx="7">
                  <c:v>3.8517999999999977</c:v>
                </c:pt>
                <c:pt idx="8">
                  <c:v>6.7447999999999997</c:v>
                </c:pt>
                <c:pt idx="9">
                  <c:v>32.340599999999995</c:v>
                </c:pt>
                <c:pt idx="10">
                  <c:v>10.930100000000001</c:v>
                </c:pt>
                <c:pt idx="11">
                  <c:v>58.912100000000002</c:v>
                </c:pt>
                <c:pt idx="12">
                  <c:v>68.642600000000002</c:v>
                </c:pt>
                <c:pt idx="13">
                  <c:v>5.8952</c:v>
                </c:pt>
                <c:pt idx="14">
                  <c:v>68.776499999999999</c:v>
                </c:pt>
                <c:pt idx="15">
                  <c:v>68.971599999999995</c:v>
                </c:pt>
                <c:pt idx="16">
                  <c:v>6.3743999999999996</c:v>
                </c:pt>
                <c:pt idx="17">
                  <c:v>65.9756</c:v>
                </c:pt>
                <c:pt idx="18">
                  <c:v>18.948399999999772</c:v>
                </c:pt>
                <c:pt idx="19">
                  <c:v>8.5564000000000267</c:v>
                </c:pt>
                <c:pt idx="20">
                  <c:v>12.040900000000001</c:v>
                </c:pt>
                <c:pt idx="21">
                  <c:v>5.8441999999999945</c:v>
                </c:pt>
              </c:numCache>
            </c:numRef>
          </c:val>
        </c:ser>
        <c:ser>
          <c:idx val="1"/>
          <c:order val="1"/>
          <c:tx>
            <c:strRef>
              <c:f>'[SANTE 2011.xlsx]graph 7'!$E$4</c:f>
              <c:strCache>
                <c:ptCount val="1"/>
                <c:pt idx="0">
                  <c:v> Sécurité sociale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</c:spPr>
          <c:invertIfNegative val="0"/>
          <c:cat>
            <c:strRef>
              <c:f>'[SANTE 2011.xlsx]graph 7'!$C$5:$C$26</c:f>
              <c:strCache>
                <c:ptCount val="22"/>
                <c:pt idx="0">
                  <c:v>Pays-Bas</c:v>
                </c:pt>
                <c:pt idx="1">
                  <c:v>Norvège</c:v>
                </c:pt>
                <c:pt idx="2">
                  <c:v>Danemark</c:v>
                </c:pt>
                <c:pt idx="3">
                  <c:v>Luxembourg *</c:v>
                </c:pt>
                <c:pt idx="4">
                  <c:v>Rép. tchèque</c:v>
                </c:pt>
                <c:pt idx="5">
                  <c:v>Suède</c:v>
                </c:pt>
                <c:pt idx="6">
                  <c:v>Japon*</c:v>
                </c:pt>
                <c:pt idx="7">
                  <c:v>France</c:v>
                </c:pt>
                <c:pt idx="8">
                  <c:v>Allemagne</c:v>
                </c:pt>
                <c:pt idx="9">
                  <c:v>Autriche</c:v>
                </c:pt>
                <c:pt idx="10">
                  <c:v>Belgique</c:v>
                </c:pt>
                <c:pt idx="11">
                  <c:v>Finlande</c:v>
                </c:pt>
                <c:pt idx="12">
                  <c:v>Espagne*</c:v>
                </c:pt>
                <c:pt idx="13">
                  <c:v>Pologne</c:v>
                </c:pt>
                <c:pt idx="14">
                  <c:v>Canada</c:v>
                </c:pt>
                <c:pt idx="15">
                  <c:v>Australie*</c:v>
                </c:pt>
                <c:pt idx="16">
                  <c:v>Rép. slovaque</c:v>
                </c:pt>
                <c:pt idx="17">
                  <c:v>Portugal</c:v>
                </c:pt>
                <c:pt idx="18">
                  <c:v>Suisse</c:v>
                </c:pt>
                <c:pt idx="19">
                  <c:v>Hongrie</c:v>
                </c:pt>
                <c:pt idx="20">
                  <c:v>Corée</c:v>
                </c:pt>
                <c:pt idx="21">
                  <c:v>États-Unis</c:v>
                </c:pt>
              </c:strCache>
            </c:strRef>
          </c:cat>
          <c:val>
            <c:numRef>
              <c:f>'[SANTE 2011.xlsx]graph 7'!$E$5:$E$26</c:f>
              <c:numCache>
                <c:formatCode>0.0</c:formatCode>
                <c:ptCount val="22"/>
                <c:pt idx="0">
                  <c:v>77.1511</c:v>
                </c:pt>
                <c:pt idx="1">
                  <c:v>12.1831</c:v>
                </c:pt>
                <c:pt idx="2">
                  <c:v>0</c:v>
                </c:pt>
                <c:pt idx="3">
                  <c:v>68.023499999999999</c:v>
                </c:pt>
                <c:pt idx="4">
                  <c:v>77.91720000000069</c:v>
                </c:pt>
                <c:pt idx="5">
                  <c:v>0</c:v>
                </c:pt>
                <c:pt idx="6">
                  <c:v>71.555799999999948</c:v>
                </c:pt>
                <c:pt idx="7">
                  <c:v>73.715900000000005</c:v>
                </c:pt>
                <c:pt idx="8">
                  <c:v>70.522999999999982</c:v>
                </c:pt>
                <c:pt idx="9">
                  <c:v>44.789500000000011</c:v>
                </c:pt>
                <c:pt idx="10">
                  <c:v>64.654899999999998</c:v>
                </c:pt>
                <c:pt idx="11">
                  <c:v>15.226000000000001</c:v>
                </c:pt>
                <c:pt idx="12">
                  <c:v>4.5795000000000003</c:v>
                </c:pt>
                <c:pt idx="13">
                  <c:v>66.287800000000004</c:v>
                </c:pt>
                <c:pt idx="14">
                  <c:v>1.4363999999999912</c:v>
                </c:pt>
                <c:pt idx="15">
                  <c:v>0</c:v>
                </c:pt>
                <c:pt idx="16">
                  <c:v>61.442300000000003</c:v>
                </c:pt>
                <c:pt idx="17">
                  <c:v>1.2951999999999912</c:v>
                </c:pt>
                <c:pt idx="18">
                  <c:v>46.267300000000013</c:v>
                </c:pt>
                <c:pt idx="19">
                  <c:v>55.690500000000213</c:v>
                </c:pt>
                <c:pt idx="20">
                  <c:v>47.538200000000003</c:v>
                </c:pt>
                <c:pt idx="21">
                  <c:v>43.3339</c:v>
                </c:pt>
              </c:numCache>
            </c:numRef>
          </c:val>
        </c:ser>
        <c:ser>
          <c:idx val="2"/>
          <c:order val="2"/>
          <c:tx>
            <c:strRef>
              <c:f>'[SANTE 2011.xlsx]graph 7'!$F$4</c:f>
              <c:strCache>
                <c:ptCount val="1"/>
                <c:pt idx="0">
                  <c:v> Assurances privées</c:v>
                </c:pt>
              </c:strCache>
            </c:strRef>
          </c:tx>
          <c:spPr>
            <a:solidFill>
              <a:srgbClr val="7A003C"/>
            </a:solidFill>
          </c:spPr>
          <c:invertIfNegative val="0"/>
          <c:cat>
            <c:strRef>
              <c:f>'[SANTE 2011.xlsx]graph 7'!$C$5:$C$26</c:f>
              <c:strCache>
                <c:ptCount val="22"/>
                <c:pt idx="0">
                  <c:v>Pays-Bas</c:v>
                </c:pt>
                <c:pt idx="1">
                  <c:v>Norvège</c:v>
                </c:pt>
                <c:pt idx="2">
                  <c:v>Danemark</c:v>
                </c:pt>
                <c:pt idx="3">
                  <c:v>Luxembourg *</c:v>
                </c:pt>
                <c:pt idx="4">
                  <c:v>Rép. tchèque</c:v>
                </c:pt>
                <c:pt idx="5">
                  <c:v>Suède</c:v>
                </c:pt>
                <c:pt idx="6">
                  <c:v>Japon*</c:v>
                </c:pt>
                <c:pt idx="7">
                  <c:v>France</c:v>
                </c:pt>
                <c:pt idx="8">
                  <c:v>Allemagne</c:v>
                </c:pt>
                <c:pt idx="9">
                  <c:v>Autriche</c:v>
                </c:pt>
                <c:pt idx="10">
                  <c:v>Belgique</c:v>
                </c:pt>
                <c:pt idx="11">
                  <c:v>Finlande</c:v>
                </c:pt>
                <c:pt idx="12">
                  <c:v>Espagne*</c:v>
                </c:pt>
                <c:pt idx="13">
                  <c:v>Pologne</c:v>
                </c:pt>
                <c:pt idx="14">
                  <c:v>Canada</c:v>
                </c:pt>
                <c:pt idx="15">
                  <c:v>Australie*</c:v>
                </c:pt>
                <c:pt idx="16">
                  <c:v>Rép. slovaque</c:v>
                </c:pt>
                <c:pt idx="17">
                  <c:v>Portugal</c:v>
                </c:pt>
                <c:pt idx="18">
                  <c:v>Suisse</c:v>
                </c:pt>
                <c:pt idx="19">
                  <c:v>Hongrie</c:v>
                </c:pt>
                <c:pt idx="20">
                  <c:v>Corée</c:v>
                </c:pt>
                <c:pt idx="21">
                  <c:v>États-Unis</c:v>
                </c:pt>
              </c:strCache>
            </c:strRef>
          </c:cat>
          <c:val>
            <c:numRef>
              <c:f>'[SANTE 2011.xlsx]graph 7'!$F$5:$F$26</c:f>
              <c:numCache>
                <c:formatCode>0.0</c:formatCode>
                <c:ptCount val="22"/>
                <c:pt idx="0">
                  <c:v>5.1854999999999976</c:v>
                </c:pt>
                <c:pt idx="1">
                  <c:v>0</c:v>
                </c:pt>
                <c:pt idx="2">
                  <c:v>1.6685000000000001</c:v>
                </c:pt>
                <c:pt idx="3">
                  <c:v>3.1307</c:v>
                </c:pt>
                <c:pt idx="4">
                  <c:v>0.15560000000000004</c:v>
                </c:pt>
                <c:pt idx="5">
                  <c:v>0.2712</c:v>
                </c:pt>
                <c:pt idx="6">
                  <c:v>2.4889999999999999</c:v>
                </c:pt>
                <c:pt idx="7">
                  <c:v>14.1995</c:v>
                </c:pt>
                <c:pt idx="8">
                  <c:v>9.6025000000000027</c:v>
                </c:pt>
                <c:pt idx="9">
                  <c:v>4.7138999999999998</c:v>
                </c:pt>
                <c:pt idx="10">
                  <c:v>4.8163</c:v>
                </c:pt>
                <c:pt idx="11">
                  <c:v>2.2458999999999998</c:v>
                </c:pt>
                <c:pt idx="12">
                  <c:v>5.5138999999999996</c:v>
                </c:pt>
                <c:pt idx="13">
                  <c:v>0.71470000000000422</c:v>
                </c:pt>
                <c:pt idx="14">
                  <c:v>13.214600000000001</c:v>
                </c:pt>
                <c:pt idx="15">
                  <c:v>8.1788999999999987</c:v>
                </c:pt>
                <c:pt idx="16">
                  <c:v>0</c:v>
                </c:pt>
                <c:pt idx="17">
                  <c:v>4.6016000000000004</c:v>
                </c:pt>
                <c:pt idx="18">
                  <c:v>8.6446999999999985</c:v>
                </c:pt>
                <c:pt idx="19">
                  <c:v>2.5387</c:v>
                </c:pt>
                <c:pt idx="20">
                  <c:v>5.8710000000000004</c:v>
                </c:pt>
                <c:pt idx="21">
                  <c:v>34.717400000000005</c:v>
                </c:pt>
              </c:numCache>
            </c:numRef>
          </c:val>
        </c:ser>
        <c:ser>
          <c:idx val="3"/>
          <c:order val="3"/>
          <c:tx>
            <c:strRef>
              <c:f>'[SANTE 2011.xlsx]graph 7'!$G$4</c:f>
              <c:strCache>
                <c:ptCount val="1"/>
                <c:pt idx="0">
                  <c:v> Ménages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'[SANTE 2011.xlsx]graph 7'!$C$5:$C$26</c:f>
              <c:strCache>
                <c:ptCount val="22"/>
                <c:pt idx="0">
                  <c:v>Pays-Bas</c:v>
                </c:pt>
                <c:pt idx="1">
                  <c:v>Norvège</c:v>
                </c:pt>
                <c:pt idx="2">
                  <c:v>Danemark</c:v>
                </c:pt>
                <c:pt idx="3">
                  <c:v>Luxembourg *</c:v>
                </c:pt>
                <c:pt idx="4">
                  <c:v>Rép. tchèque</c:v>
                </c:pt>
                <c:pt idx="5">
                  <c:v>Suède</c:v>
                </c:pt>
                <c:pt idx="6">
                  <c:v>Japon*</c:v>
                </c:pt>
                <c:pt idx="7">
                  <c:v>France</c:v>
                </c:pt>
                <c:pt idx="8">
                  <c:v>Allemagne</c:v>
                </c:pt>
                <c:pt idx="9">
                  <c:v>Autriche</c:v>
                </c:pt>
                <c:pt idx="10">
                  <c:v>Belgique</c:v>
                </c:pt>
                <c:pt idx="11">
                  <c:v>Finlande</c:v>
                </c:pt>
                <c:pt idx="12">
                  <c:v>Espagne*</c:v>
                </c:pt>
                <c:pt idx="13">
                  <c:v>Pologne</c:v>
                </c:pt>
                <c:pt idx="14">
                  <c:v>Canada</c:v>
                </c:pt>
                <c:pt idx="15">
                  <c:v>Australie*</c:v>
                </c:pt>
                <c:pt idx="16">
                  <c:v>Rép. slovaque</c:v>
                </c:pt>
                <c:pt idx="17">
                  <c:v>Portugal</c:v>
                </c:pt>
                <c:pt idx="18">
                  <c:v>Suisse</c:v>
                </c:pt>
                <c:pt idx="19">
                  <c:v>Hongrie</c:v>
                </c:pt>
                <c:pt idx="20">
                  <c:v>Corée</c:v>
                </c:pt>
                <c:pt idx="21">
                  <c:v>États-Unis</c:v>
                </c:pt>
              </c:strCache>
            </c:strRef>
          </c:cat>
          <c:val>
            <c:numRef>
              <c:f>'[SANTE 2011.xlsx]graph 7'!$G$5:$G$26</c:f>
              <c:numCache>
                <c:formatCode>0.0</c:formatCode>
                <c:ptCount val="22"/>
                <c:pt idx="0">
                  <c:v>5.5493000000000023</c:v>
                </c:pt>
                <c:pt idx="1">
                  <c:v>14.209999999999999</c:v>
                </c:pt>
                <c:pt idx="2">
                  <c:v>13.696</c:v>
                </c:pt>
                <c:pt idx="3">
                  <c:v>11.626900000000001</c:v>
                </c:pt>
                <c:pt idx="4">
                  <c:v>15.2509</c:v>
                </c:pt>
                <c:pt idx="5">
                  <c:v>17.754200000000001</c:v>
                </c:pt>
                <c:pt idx="6">
                  <c:v>16.279</c:v>
                </c:pt>
                <c:pt idx="7">
                  <c:v>7.5561999999999996</c:v>
                </c:pt>
                <c:pt idx="8">
                  <c:v>12.365400000000104</c:v>
                </c:pt>
                <c:pt idx="9">
                  <c:v>16.829799999999889</c:v>
                </c:pt>
                <c:pt idx="10">
                  <c:v>19.412499999999845</c:v>
                </c:pt>
                <c:pt idx="11">
                  <c:v>20.232800000000001</c:v>
                </c:pt>
                <c:pt idx="12">
                  <c:v>20.654299999999999</c:v>
                </c:pt>
                <c:pt idx="13">
                  <c:v>23.680099999999989</c:v>
                </c:pt>
                <c:pt idx="14">
                  <c:v>15.000300000000001</c:v>
                </c:pt>
                <c:pt idx="15">
                  <c:v>19.416899999999988</c:v>
                </c:pt>
                <c:pt idx="16">
                  <c:v>27.192599999999889</c:v>
                </c:pt>
                <c:pt idx="17">
                  <c:v>27.506399999999989</c:v>
                </c:pt>
                <c:pt idx="18">
                  <c:v>25.148</c:v>
                </c:pt>
                <c:pt idx="19">
                  <c:v>26.939</c:v>
                </c:pt>
                <c:pt idx="20">
                  <c:v>33.823</c:v>
                </c:pt>
                <c:pt idx="21">
                  <c:v>12.259500000000006</c:v>
                </c:pt>
              </c:numCache>
            </c:numRef>
          </c:val>
        </c:ser>
        <c:ser>
          <c:idx val="4"/>
          <c:order val="4"/>
          <c:tx>
            <c:strRef>
              <c:f>'[SANTE 2011.xlsx]graph 7'!$H$4</c:f>
              <c:strCache>
                <c:ptCount val="1"/>
                <c:pt idx="0">
                  <c:v> Autres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'[SANTE 2011.xlsx]graph 7'!$C$5:$C$26</c:f>
              <c:strCache>
                <c:ptCount val="22"/>
                <c:pt idx="0">
                  <c:v>Pays-Bas</c:v>
                </c:pt>
                <c:pt idx="1">
                  <c:v>Norvège</c:v>
                </c:pt>
                <c:pt idx="2">
                  <c:v>Danemark</c:v>
                </c:pt>
                <c:pt idx="3">
                  <c:v>Luxembourg *</c:v>
                </c:pt>
                <c:pt idx="4">
                  <c:v>Rép. tchèque</c:v>
                </c:pt>
                <c:pt idx="5">
                  <c:v>Suède</c:v>
                </c:pt>
                <c:pt idx="6">
                  <c:v>Japon*</c:v>
                </c:pt>
                <c:pt idx="7">
                  <c:v>France</c:v>
                </c:pt>
                <c:pt idx="8">
                  <c:v>Allemagne</c:v>
                </c:pt>
                <c:pt idx="9">
                  <c:v>Autriche</c:v>
                </c:pt>
                <c:pt idx="10">
                  <c:v>Belgique</c:v>
                </c:pt>
                <c:pt idx="11">
                  <c:v>Finlande</c:v>
                </c:pt>
                <c:pt idx="12">
                  <c:v>Espagne*</c:v>
                </c:pt>
                <c:pt idx="13">
                  <c:v>Pologne</c:v>
                </c:pt>
                <c:pt idx="14">
                  <c:v>Canada</c:v>
                </c:pt>
                <c:pt idx="15">
                  <c:v>Australie*</c:v>
                </c:pt>
                <c:pt idx="16">
                  <c:v>Rép. slovaque</c:v>
                </c:pt>
                <c:pt idx="17">
                  <c:v>Portugal</c:v>
                </c:pt>
                <c:pt idx="18">
                  <c:v>Suisse</c:v>
                </c:pt>
                <c:pt idx="19">
                  <c:v>Hongrie</c:v>
                </c:pt>
                <c:pt idx="20">
                  <c:v>Corée</c:v>
                </c:pt>
                <c:pt idx="21">
                  <c:v>États-Unis</c:v>
                </c:pt>
              </c:strCache>
            </c:strRef>
          </c:cat>
          <c:val>
            <c:numRef>
              <c:f>'[SANTE 2011.xlsx]graph 7'!$H$5:$H$26</c:f>
              <c:numCache>
                <c:formatCode>0.0</c:formatCode>
                <c:ptCount val="22"/>
                <c:pt idx="0">
                  <c:v>3.5830000000000002</c:v>
                </c:pt>
                <c:pt idx="1">
                  <c:v>0.24000000000000021</c:v>
                </c:pt>
                <c:pt idx="2">
                  <c:v>7.290000000000002E-2</c:v>
                </c:pt>
                <c:pt idx="3">
                  <c:v>0</c:v>
                </c:pt>
                <c:pt idx="4">
                  <c:v>1.2605</c:v>
                </c:pt>
                <c:pt idx="5">
                  <c:v>0.89419999999999999</c:v>
                </c:pt>
                <c:pt idx="6">
                  <c:v>1.0815999999999912</c:v>
                </c:pt>
                <c:pt idx="7">
                  <c:v>0.67660000000000686</c:v>
                </c:pt>
                <c:pt idx="8">
                  <c:v>0.76430000000000065</c:v>
                </c:pt>
                <c:pt idx="9">
                  <c:v>1.3263</c:v>
                </c:pt>
                <c:pt idx="10">
                  <c:v>0.18610000000000004</c:v>
                </c:pt>
                <c:pt idx="11">
                  <c:v>3.3831999999999995</c:v>
                </c:pt>
                <c:pt idx="12">
                  <c:v>0.60970000000000435</c:v>
                </c:pt>
                <c:pt idx="13">
                  <c:v>3.4221999999999997</c:v>
                </c:pt>
                <c:pt idx="14">
                  <c:v>1.5722</c:v>
                </c:pt>
                <c:pt idx="15">
                  <c:v>3.4325999999999977</c:v>
                </c:pt>
                <c:pt idx="16">
                  <c:v>4.9907000000000004</c:v>
                </c:pt>
                <c:pt idx="17">
                  <c:v>0.62130000000000063</c:v>
                </c:pt>
                <c:pt idx="18">
                  <c:v>0.99160000000000004</c:v>
                </c:pt>
                <c:pt idx="19">
                  <c:v>6.2755000000000001</c:v>
                </c:pt>
                <c:pt idx="20">
                  <c:v>0.72690000000000365</c:v>
                </c:pt>
                <c:pt idx="21">
                  <c:v>3.8449999999999998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overlap val="100"/>
        <c:axId val="101132544"/>
        <c:axId val="101142528"/>
      </c:barChart>
      <c:catAx>
        <c:axId val="10113254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fr-FR"/>
          </a:p>
        </c:txPr>
        <c:crossAx val="101142528"/>
        <c:crosses val="autoZero"/>
        <c:auto val="1"/>
        <c:lblAlgn val="ctr"/>
        <c:lblOffset val="0"/>
        <c:noMultiLvlLbl val="0"/>
      </c:catAx>
      <c:valAx>
        <c:axId val="101142528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ln>
            <a:solidFill>
              <a:schemeClr val="tx1">
                <a:lumMod val="85000"/>
                <a:lumOff val="15000"/>
              </a:schemeClr>
            </a:solidFill>
          </a:ln>
        </c:spPr>
        <c:crossAx val="101132544"/>
        <c:crosses val="autoZero"/>
        <c:crossBetween val="between"/>
      </c:valAx>
      <c:spPr>
        <a:ln>
          <a:solidFill>
            <a:schemeClr val="bg1">
              <a:lumMod val="7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7788647909644761E-3"/>
          <c:y val="1.988685538056352E-2"/>
          <c:w val="0.99038949758566752"/>
          <c:h val="5.3149461542029576E-2"/>
        </c:manualLayout>
      </c:layout>
      <c:overlay val="0"/>
      <c:txPr>
        <a:bodyPr/>
        <a:lstStyle/>
        <a:p>
          <a:pPr>
            <a:defRPr sz="1100"/>
          </a:pPr>
          <a:endParaRPr lang="fr-FR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solidFill>
            <a:schemeClr val="tx1">
              <a:lumMod val="85000"/>
              <a:lumOff val="15000"/>
            </a:schemeClr>
          </a:solidFill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002187226596672E-2"/>
          <c:y val="5.1489955766738447E-2"/>
          <c:w val="0.86029877515310704"/>
          <c:h val="0.8323284413700226"/>
        </c:manualLayout>
      </c:layout>
      <c:lineChart>
        <c:grouping val="standard"/>
        <c:varyColors val="0"/>
        <c:ser>
          <c:idx val="0"/>
          <c:order val="0"/>
          <c:tx>
            <c:strRef>
              <c:f>'Infant mortality rate'!$A$54</c:f>
              <c:strCache>
                <c:ptCount val="1"/>
                <c:pt idx="0">
                  <c:v> France</c:v>
                </c:pt>
              </c:strCache>
            </c:strRef>
          </c:tx>
          <c:spPr>
            <a:ln w="38100">
              <a:solidFill>
                <a:srgbClr val="7A003C"/>
              </a:solidFill>
            </a:ln>
          </c:spPr>
          <c:marker>
            <c:symbol val="none"/>
          </c:marker>
          <c:cat>
            <c:strRef>
              <c:f>'Infant mortality rate'!$B$53:$BA$53</c:f>
              <c:strCache>
                <c:ptCount val="52"/>
                <c:pt idx="0">
                  <c:v>60</c:v>
                </c:pt>
                <c:pt idx="1">
                  <c:v>61</c:v>
                </c:pt>
                <c:pt idx="2">
                  <c:v>62</c:v>
                </c:pt>
                <c:pt idx="3">
                  <c:v>63</c:v>
                </c:pt>
                <c:pt idx="4">
                  <c:v>64</c:v>
                </c:pt>
                <c:pt idx="5">
                  <c:v>65</c:v>
                </c:pt>
                <c:pt idx="6">
                  <c:v>66</c:v>
                </c:pt>
                <c:pt idx="7">
                  <c:v>67</c:v>
                </c:pt>
                <c:pt idx="8">
                  <c:v>68</c:v>
                </c:pt>
                <c:pt idx="9">
                  <c:v>69</c:v>
                </c:pt>
                <c:pt idx="10">
                  <c:v>70</c:v>
                </c:pt>
                <c:pt idx="11">
                  <c:v>71</c:v>
                </c:pt>
                <c:pt idx="12">
                  <c:v>72</c:v>
                </c:pt>
                <c:pt idx="13">
                  <c:v>73</c:v>
                </c:pt>
                <c:pt idx="14">
                  <c:v>74</c:v>
                </c:pt>
                <c:pt idx="15">
                  <c:v>75</c:v>
                </c:pt>
                <c:pt idx="16">
                  <c:v>76</c:v>
                </c:pt>
                <c:pt idx="17">
                  <c:v>77</c:v>
                </c:pt>
                <c:pt idx="18">
                  <c:v>78</c:v>
                </c:pt>
                <c:pt idx="19">
                  <c:v>79</c:v>
                </c:pt>
                <c:pt idx="20">
                  <c:v>80</c:v>
                </c:pt>
                <c:pt idx="21">
                  <c:v>81</c:v>
                </c:pt>
                <c:pt idx="22">
                  <c:v>82</c:v>
                </c:pt>
                <c:pt idx="23">
                  <c:v>83</c:v>
                </c:pt>
                <c:pt idx="24">
                  <c:v>84</c:v>
                </c:pt>
                <c:pt idx="25">
                  <c:v>85</c:v>
                </c:pt>
                <c:pt idx="26">
                  <c:v>86</c:v>
                </c:pt>
                <c:pt idx="27">
                  <c:v>87</c:v>
                </c:pt>
                <c:pt idx="28">
                  <c:v>88</c:v>
                </c:pt>
                <c:pt idx="29">
                  <c:v>89</c:v>
                </c:pt>
                <c:pt idx="30">
                  <c:v>90</c:v>
                </c:pt>
                <c:pt idx="31">
                  <c:v>91</c:v>
                </c:pt>
                <c:pt idx="32">
                  <c:v>92</c:v>
                </c:pt>
                <c:pt idx="33">
                  <c:v>93</c:v>
                </c:pt>
                <c:pt idx="34">
                  <c:v>94</c:v>
                </c:pt>
                <c:pt idx="35">
                  <c:v>95</c:v>
                </c:pt>
                <c:pt idx="36">
                  <c:v>96</c:v>
                </c:pt>
                <c:pt idx="37">
                  <c:v>97</c:v>
                </c:pt>
                <c:pt idx="38">
                  <c:v>98</c:v>
                </c:pt>
                <c:pt idx="39">
                  <c:v>99</c:v>
                </c:pt>
                <c:pt idx="40">
                  <c:v>00</c:v>
                </c:pt>
                <c:pt idx="41">
                  <c:v>01</c:v>
                </c:pt>
                <c:pt idx="42">
                  <c:v>02</c:v>
                </c:pt>
                <c:pt idx="43">
                  <c:v>03</c:v>
                </c:pt>
                <c:pt idx="44">
                  <c:v>04</c:v>
                </c:pt>
                <c:pt idx="45">
                  <c:v>05</c:v>
                </c:pt>
                <c:pt idx="46">
                  <c:v>06</c:v>
                </c:pt>
                <c:pt idx="47">
                  <c:v>07</c:v>
                </c:pt>
                <c:pt idx="48">
                  <c:v>08</c:v>
                </c:pt>
                <c:pt idx="49">
                  <c:v>09</c:v>
                </c:pt>
                <c:pt idx="50">
                  <c:v>10</c:v>
                </c:pt>
                <c:pt idx="51">
                  <c:v>11</c:v>
                </c:pt>
              </c:strCache>
            </c:strRef>
          </c:cat>
          <c:val>
            <c:numRef>
              <c:f>'Infant mortality rate'!$B$54:$BA$54</c:f>
              <c:numCache>
                <c:formatCode>0.0</c:formatCode>
                <c:ptCount val="52"/>
                <c:pt idx="0">
                  <c:v>27.7</c:v>
                </c:pt>
                <c:pt idx="1">
                  <c:v>26</c:v>
                </c:pt>
                <c:pt idx="2">
                  <c:v>26.1</c:v>
                </c:pt>
                <c:pt idx="3">
                  <c:v>25.8</c:v>
                </c:pt>
                <c:pt idx="4">
                  <c:v>23.7</c:v>
                </c:pt>
                <c:pt idx="5">
                  <c:v>22.4</c:v>
                </c:pt>
                <c:pt idx="6">
                  <c:v>22.2</c:v>
                </c:pt>
                <c:pt idx="7">
                  <c:v>20.8</c:v>
                </c:pt>
                <c:pt idx="8">
                  <c:v>20.5</c:v>
                </c:pt>
                <c:pt idx="9">
                  <c:v>19.7</c:v>
                </c:pt>
                <c:pt idx="10">
                  <c:v>18.2</c:v>
                </c:pt>
                <c:pt idx="11">
                  <c:v>17.2</c:v>
                </c:pt>
                <c:pt idx="12">
                  <c:v>16.100000000000001</c:v>
                </c:pt>
                <c:pt idx="13">
                  <c:v>15.5</c:v>
                </c:pt>
                <c:pt idx="14">
                  <c:v>14.7</c:v>
                </c:pt>
                <c:pt idx="15">
                  <c:v>13.8</c:v>
                </c:pt>
                <c:pt idx="16">
                  <c:v>12.5</c:v>
                </c:pt>
                <c:pt idx="17">
                  <c:v>11.4</c:v>
                </c:pt>
                <c:pt idx="18">
                  <c:v>10.7</c:v>
                </c:pt>
                <c:pt idx="19">
                  <c:v>10</c:v>
                </c:pt>
                <c:pt idx="20">
                  <c:v>10</c:v>
                </c:pt>
                <c:pt idx="21">
                  <c:v>9.7000000000000011</c:v>
                </c:pt>
                <c:pt idx="22">
                  <c:v>9.5</c:v>
                </c:pt>
                <c:pt idx="23">
                  <c:v>9.1</c:v>
                </c:pt>
                <c:pt idx="24">
                  <c:v>8.3000000000000007</c:v>
                </c:pt>
                <c:pt idx="25">
                  <c:v>8.3000000000000007</c:v>
                </c:pt>
                <c:pt idx="26">
                  <c:v>8</c:v>
                </c:pt>
                <c:pt idx="27">
                  <c:v>7.8</c:v>
                </c:pt>
                <c:pt idx="28">
                  <c:v>7.8</c:v>
                </c:pt>
                <c:pt idx="29">
                  <c:v>7.5</c:v>
                </c:pt>
                <c:pt idx="30">
                  <c:v>7.3</c:v>
                </c:pt>
                <c:pt idx="31">
                  <c:v>7.3</c:v>
                </c:pt>
                <c:pt idx="32">
                  <c:v>6.8</c:v>
                </c:pt>
                <c:pt idx="33">
                  <c:v>6.5</c:v>
                </c:pt>
                <c:pt idx="34">
                  <c:v>6</c:v>
                </c:pt>
                <c:pt idx="35">
                  <c:v>5</c:v>
                </c:pt>
                <c:pt idx="36">
                  <c:v>5</c:v>
                </c:pt>
                <c:pt idx="37">
                  <c:v>4.9000000000000004</c:v>
                </c:pt>
                <c:pt idx="38">
                  <c:v>4.8</c:v>
                </c:pt>
                <c:pt idx="39">
                  <c:v>4.4000000000000004</c:v>
                </c:pt>
                <c:pt idx="40">
                  <c:v>4.5</c:v>
                </c:pt>
                <c:pt idx="41">
                  <c:v>4.5999999999999996</c:v>
                </c:pt>
                <c:pt idx="42">
                  <c:v>4.2</c:v>
                </c:pt>
                <c:pt idx="43">
                  <c:v>4.2</c:v>
                </c:pt>
                <c:pt idx="44">
                  <c:v>4</c:v>
                </c:pt>
                <c:pt idx="45">
                  <c:v>3.8</c:v>
                </c:pt>
                <c:pt idx="46">
                  <c:v>3.8</c:v>
                </c:pt>
                <c:pt idx="47">
                  <c:v>3.8</c:v>
                </c:pt>
                <c:pt idx="48">
                  <c:v>3.8</c:v>
                </c:pt>
                <c:pt idx="49">
                  <c:v>3.9</c:v>
                </c:pt>
                <c:pt idx="50">
                  <c:v>3.6</c:v>
                </c:pt>
                <c:pt idx="51">
                  <c:v>3.5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'Infant mortality rate'!$A$55</c:f>
              <c:strCache>
                <c:ptCount val="1"/>
                <c:pt idx="0">
                  <c:v> Etats-Unis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'Infant mortality rate'!$B$53:$BA$53</c:f>
              <c:strCache>
                <c:ptCount val="52"/>
                <c:pt idx="0">
                  <c:v>60</c:v>
                </c:pt>
                <c:pt idx="1">
                  <c:v>61</c:v>
                </c:pt>
                <c:pt idx="2">
                  <c:v>62</c:v>
                </c:pt>
                <c:pt idx="3">
                  <c:v>63</c:v>
                </c:pt>
                <c:pt idx="4">
                  <c:v>64</c:v>
                </c:pt>
                <c:pt idx="5">
                  <c:v>65</c:v>
                </c:pt>
                <c:pt idx="6">
                  <c:v>66</c:v>
                </c:pt>
                <c:pt idx="7">
                  <c:v>67</c:v>
                </c:pt>
                <c:pt idx="8">
                  <c:v>68</c:v>
                </c:pt>
                <c:pt idx="9">
                  <c:v>69</c:v>
                </c:pt>
                <c:pt idx="10">
                  <c:v>70</c:v>
                </c:pt>
                <c:pt idx="11">
                  <c:v>71</c:v>
                </c:pt>
                <c:pt idx="12">
                  <c:v>72</c:v>
                </c:pt>
                <c:pt idx="13">
                  <c:v>73</c:v>
                </c:pt>
                <c:pt idx="14">
                  <c:v>74</c:v>
                </c:pt>
                <c:pt idx="15">
                  <c:v>75</c:v>
                </c:pt>
                <c:pt idx="16">
                  <c:v>76</c:v>
                </c:pt>
                <c:pt idx="17">
                  <c:v>77</c:v>
                </c:pt>
                <c:pt idx="18">
                  <c:v>78</c:v>
                </c:pt>
                <c:pt idx="19">
                  <c:v>79</c:v>
                </c:pt>
                <c:pt idx="20">
                  <c:v>80</c:v>
                </c:pt>
                <c:pt idx="21">
                  <c:v>81</c:v>
                </c:pt>
                <c:pt idx="22">
                  <c:v>82</c:v>
                </c:pt>
                <c:pt idx="23">
                  <c:v>83</c:v>
                </c:pt>
                <c:pt idx="24">
                  <c:v>84</c:v>
                </c:pt>
                <c:pt idx="25">
                  <c:v>85</c:v>
                </c:pt>
                <c:pt idx="26">
                  <c:v>86</c:v>
                </c:pt>
                <c:pt idx="27">
                  <c:v>87</c:v>
                </c:pt>
                <c:pt idx="28">
                  <c:v>88</c:v>
                </c:pt>
                <c:pt idx="29">
                  <c:v>89</c:v>
                </c:pt>
                <c:pt idx="30">
                  <c:v>90</c:v>
                </c:pt>
                <c:pt idx="31">
                  <c:v>91</c:v>
                </c:pt>
                <c:pt idx="32">
                  <c:v>92</c:v>
                </c:pt>
                <c:pt idx="33">
                  <c:v>93</c:v>
                </c:pt>
                <c:pt idx="34">
                  <c:v>94</c:v>
                </c:pt>
                <c:pt idx="35">
                  <c:v>95</c:v>
                </c:pt>
                <c:pt idx="36">
                  <c:v>96</c:v>
                </c:pt>
                <c:pt idx="37">
                  <c:v>97</c:v>
                </c:pt>
                <c:pt idx="38">
                  <c:v>98</c:v>
                </c:pt>
                <c:pt idx="39">
                  <c:v>99</c:v>
                </c:pt>
                <c:pt idx="40">
                  <c:v>00</c:v>
                </c:pt>
                <c:pt idx="41">
                  <c:v>01</c:v>
                </c:pt>
                <c:pt idx="42">
                  <c:v>02</c:v>
                </c:pt>
                <c:pt idx="43">
                  <c:v>03</c:v>
                </c:pt>
                <c:pt idx="44">
                  <c:v>04</c:v>
                </c:pt>
                <c:pt idx="45">
                  <c:v>05</c:v>
                </c:pt>
                <c:pt idx="46">
                  <c:v>06</c:v>
                </c:pt>
                <c:pt idx="47">
                  <c:v>07</c:v>
                </c:pt>
                <c:pt idx="48">
                  <c:v>08</c:v>
                </c:pt>
                <c:pt idx="49">
                  <c:v>09</c:v>
                </c:pt>
                <c:pt idx="50">
                  <c:v>10</c:v>
                </c:pt>
                <c:pt idx="51">
                  <c:v>11</c:v>
                </c:pt>
              </c:strCache>
            </c:strRef>
          </c:cat>
          <c:val>
            <c:numRef>
              <c:f>'Infant mortality rate'!$B$55:$BA$55</c:f>
              <c:numCache>
                <c:formatCode>0.0</c:formatCode>
                <c:ptCount val="52"/>
                <c:pt idx="0">
                  <c:v>26</c:v>
                </c:pt>
                <c:pt idx="1">
                  <c:v>25.3</c:v>
                </c:pt>
                <c:pt idx="2">
                  <c:v>25.3</c:v>
                </c:pt>
                <c:pt idx="3">
                  <c:v>25.2</c:v>
                </c:pt>
                <c:pt idx="4">
                  <c:v>24.8</c:v>
                </c:pt>
                <c:pt idx="5">
                  <c:v>24.7</c:v>
                </c:pt>
                <c:pt idx="6">
                  <c:v>23.7</c:v>
                </c:pt>
                <c:pt idx="7">
                  <c:v>22.4</c:v>
                </c:pt>
                <c:pt idx="8">
                  <c:v>21.8</c:v>
                </c:pt>
                <c:pt idx="9">
                  <c:v>20.9</c:v>
                </c:pt>
                <c:pt idx="10">
                  <c:v>20</c:v>
                </c:pt>
                <c:pt idx="11">
                  <c:v>19.100000000000001</c:v>
                </c:pt>
                <c:pt idx="12">
                  <c:v>18.5</c:v>
                </c:pt>
                <c:pt idx="13">
                  <c:v>17.7</c:v>
                </c:pt>
                <c:pt idx="14">
                  <c:v>16.7</c:v>
                </c:pt>
                <c:pt idx="15">
                  <c:v>16.100000000000001</c:v>
                </c:pt>
                <c:pt idx="16">
                  <c:v>15.2</c:v>
                </c:pt>
                <c:pt idx="17">
                  <c:v>14.1</c:v>
                </c:pt>
                <c:pt idx="18">
                  <c:v>13.8</c:v>
                </c:pt>
                <c:pt idx="19">
                  <c:v>13.1</c:v>
                </c:pt>
                <c:pt idx="20">
                  <c:v>12.6</c:v>
                </c:pt>
                <c:pt idx="21">
                  <c:v>11.9</c:v>
                </c:pt>
                <c:pt idx="22">
                  <c:v>11.5</c:v>
                </c:pt>
                <c:pt idx="23">
                  <c:v>11.2</c:v>
                </c:pt>
                <c:pt idx="24">
                  <c:v>10.8</c:v>
                </c:pt>
                <c:pt idx="25">
                  <c:v>10.6</c:v>
                </c:pt>
                <c:pt idx="26">
                  <c:v>10.4</c:v>
                </c:pt>
                <c:pt idx="27">
                  <c:v>10.1</c:v>
                </c:pt>
                <c:pt idx="28">
                  <c:v>10</c:v>
                </c:pt>
                <c:pt idx="29">
                  <c:v>9.8000000000000007</c:v>
                </c:pt>
                <c:pt idx="30">
                  <c:v>9.2000000000000011</c:v>
                </c:pt>
                <c:pt idx="31">
                  <c:v>8.9</c:v>
                </c:pt>
                <c:pt idx="32">
                  <c:v>8.5</c:v>
                </c:pt>
                <c:pt idx="33">
                  <c:v>8.4</c:v>
                </c:pt>
                <c:pt idx="34">
                  <c:v>8</c:v>
                </c:pt>
                <c:pt idx="35">
                  <c:v>7.6</c:v>
                </c:pt>
                <c:pt idx="36">
                  <c:v>7.3</c:v>
                </c:pt>
                <c:pt idx="37">
                  <c:v>7.2</c:v>
                </c:pt>
                <c:pt idx="38">
                  <c:v>7.2</c:v>
                </c:pt>
                <c:pt idx="39">
                  <c:v>7.1</c:v>
                </c:pt>
                <c:pt idx="40">
                  <c:v>6.9</c:v>
                </c:pt>
                <c:pt idx="41">
                  <c:v>6.9</c:v>
                </c:pt>
                <c:pt idx="42">
                  <c:v>7</c:v>
                </c:pt>
                <c:pt idx="43">
                  <c:v>6.8</c:v>
                </c:pt>
                <c:pt idx="44">
                  <c:v>6.8</c:v>
                </c:pt>
                <c:pt idx="45">
                  <c:v>6.9</c:v>
                </c:pt>
                <c:pt idx="46">
                  <c:v>6.7</c:v>
                </c:pt>
                <c:pt idx="47">
                  <c:v>6.8</c:v>
                </c:pt>
                <c:pt idx="48">
                  <c:v>6.5</c:v>
                </c:pt>
                <c:pt idx="49">
                  <c:v>6.4</c:v>
                </c:pt>
                <c:pt idx="50">
                  <c:v>6.1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'Infant mortality rate'!$A$56</c:f>
              <c:strCache>
                <c:ptCount val="1"/>
                <c:pt idx="0">
                  <c:v> Allemagne</c:v>
                </c:pt>
              </c:strCache>
            </c:strRef>
          </c:tx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'Infant mortality rate'!$B$53:$BA$53</c:f>
              <c:strCache>
                <c:ptCount val="52"/>
                <c:pt idx="0">
                  <c:v>60</c:v>
                </c:pt>
                <c:pt idx="1">
                  <c:v>61</c:v>
                </c:pt>
                <c:pt idx="2">
                  <c:v>62</c:v>
                </c:pt>
                <c:pt idx="3">
                  <c:v>63</c:v>
                </c:pt>
                <c:pt idx="4">
                  <c:v>64</c:v>
                </c:pt>
                <c:pt idx="5">
                  <c:v>65</c:v>
                </c:pt>
                <c:pt idx="6">
                  <c:v>66</c:v>
                </c:pt>
                <c:pt idx="7">
                  <c:v>67</c:v>
                </c:pt>
                <c:pt idx="8">
                  <c:v>68</c:v>
                </c:pt>
                <c:pt idx="9">
                  <c:v>69</c:v>
                </c:pt>
                <c:pt idx="10">
                  <c:v>70</c:v>
                </c:pt>
                <c:pt idx="11">
                  <c:v>71</c:v>
                </c:pt>
                <c:pt idx="12">
                  <c:v>72</c:v>
                </c:pt>
                <c:pt idx="13">
                  <c:v>73</c:v>
                </c:pt>
                <c:pt idx="14">
                  <c:v>74</c:v>
                </c:pt>
                <c:pt idx="15">
                  <c:v>75</c:v>
                </c:pt>
                <c:pt idx="16">
                  <c:v>76</c:v>
                </c:pt>
                <c:pt idx="17">
                  <c:v>77</c:v>
                </c:pt>
                <c:pt idx="18">
                  <c:v>78</c:v>
                </c:pt>
                <c:pt idx="19">
                  <c:v>79</c:v>
                </c:pt>
                <c:pt idx="20">
                  <c:v>80</c:v>
                </c:pt>
                <c:pt idx="21">
                  <c:v>81</c:v>
                </c:pt>
                <c:pt idx="22">
                  <c:v>82</c:v>
                </c:pt>
                <c:pt idx="23">
                  <c:v>83</c:v>
                </c:pt>
                <c:pt idx="24">
                  <c:v>84</c:v>
                </c:pt>
                <c:pt idx="25">
                  <c:v>85</c:v>
                </c:pt>
                <c:pt idx="26">
                  <c:v>86</c:v>
                </c:pt>
                <c:pt idx="27">
                  <c:v>87</c:v>
                </c:pt>
                <c:pt idx="28">
                  <c:v>88</c:v>
                </c:pt>
                <c:pt idx="29">
                  <c:v>89</c:v>
                </c:pt>
                <c:pt idx="30">
                  <c:v>90</c:v>
                </c:pt>
                <c:pt idx="31">
                  <c:v>91</c:v>
                </c:pt>
                <c:pt idx="32">
                  <c:v>92</c:v>
                </c:pt>
                <c:pt idx="33">
                  <c:v>93</c:v>
                </c:pt>
                <c:pt idx="34">
                  <c:v>94</c:v>
                </c:pt>
                <c:pt idx="35">
                  <c:v>95</c:v>
                </c:pt>
                <c:pt idx="36">
                  <c:v>96</c:v>
                </c:pt>
                <c:pt idx="37">
                  <c:v>97</c:v>
                </c:pt>
                <c:pt idx="38">
                  <c:v>98</c:v>
                </c:pt>
                <c:pt idx="39">
                  <c:v>99</c:v>
                </c:pt>
                <c:pt idx="40">
                  <c:v>00</c:v>
                </c:pt>
                <c:pt idx="41">
                  <c:v>01</c:v>
                </c:pt>
                <c:pt idx="42">
                  <c:v>02</c:v>
                </c:pt>
                <c:pt idx="43">
                  <c:v>03</c:v>
                </c:pt>
                <c:pt idx="44">
                  <c:v>04</c:v>
                </c:pt>
                <c:pt idx="45">
                  <c:v>05</c:v>
                </c:pt>
                <c:pt idx="46">
                  <c:v>06</c:v>
                </c:pt>
                <c:pt idx="47">
                  <c:v>07</c:v>
                </c:pt>
                <c:pt idx="48">
                  <c:v>08</c:v>
                </c:pt>
                <c:pt idx="49">
                  <c:v>09</c:v>
                </c:pt>
                <c:pt idx="50">
                  <c:v>10</c:v>
                </c:pt>
                <c:pt idx="51">
                  <c:v>11</c:v>
                </c:pt>
              </c:strCache>
            </c:strRef>
          </c:cat>
          <c:val>
            <c:numRef>
              <c:f>'Infant mortality rate'!$B$56:$BA$56</c:f>
              <c:numCache>
                <c:formatCode>0.0</c:formatCode>
                <c:ptCount val="52"/>
                <c:pt idx="0">
                  <c:v>35</c:v>
                </c:pt>
                <c:pt idx="1">
                  <c:v>32.200000000000003</c:v>
                </c:pt>
                <c:pt idx="2">
                  <c:v>29.8</c:v>
                </c:pt>
                <c:pt idx="3">
                  <c:v>27.9</c:v>
                </c:pt>
                <c:pt idx="4">
                  <c:v>26</c:v>
                </c:pt>
                <c:pt idx="5">
                  <c:v>24.1</c:v>
                </c:pt>
                <c:pt idx="6">
                  <c:v>23.5</c:v>
                </c:pt>
                <c:pt idx="7">
                  <c:v>22.6</c:v>
                </c:pt>
                <c:pt idx="8">
                  <c:v>22.3</c:v>
                </c:pt>
                <c:pt idx="9">
                  <c:v>22.8</c:v>
                </c:pt>
                <c:pt idx="10">
                  <c:v>22.5</c:v>
                </c:pt>
                <c:pt idx="11">
                  <c:v>22.1</c:v>
                </c:pt>
                <c:pt idx="12">
                  <c:v>21.6</c:v>
                </c:pt>
                <c:pt idx="13">
                  <c:v>21.3</c:v>
                </c:pt>
                <c:pt idx="14">
                  <c:v>20</c:v>
                </c:pt>
                <c:pt idx="15">
                  <c:v>18.899999999999999</c:v>
                </c:pt>
                <c:pt idx="16">
                  <c:v>16.600000000000001</c:v>
                </c:pt>
                <c:pt idx="17">
                  <c:v>14.8</c:v>
                </c:pt>
                <c:pt idx="18">
                  <c:v>14.3</c:v>
                </c:pt>
                <c:pt idx="19">
                  <c:v>13.3</c:v>
                </c:pt>
                <c:pt idx="20">
                  <c:v>12.4</c:v>
                </c:pt>
                <c:pt idx="21">
                  <c:v>11.8</c:v>
                </c:pt>
                <c:pt idx="22">
                  <c:v>11.1</c:v>
                </c:pt>
                <c:pt idx="23">
                  <c:v>10.4</c:v>
                </c:pt>
                <c:pt idx="24">
                  <c:v>9.8000000000000007</c:v>
                </c:pt>
                <c:pt idx="25">
                  <c:v>9.1</c:v>
                </c:pt>
                <c:pt idx="26">
                  <c:v>8.7000000000000011</c:v>
                </c:pt>
                <c:pt idx="27">
                  <c:v>8.4</c:v>
                </c:pt>
                <c:pt idx="28">
                  <c:v>7.6</c:v>
                </c:pt>
                <c:pt idx="29">
                  <c:v>7.5</c:v>
                </c:pt>
                <c:pt idx="30">
                  <c:v>7</c:v>
                </c:pt>
                <c:pt idx="31">
                  <c:v>6.9</c:v>
                </c:pt>
                <c:pt idx="32">
                  <c:v>6.2</c:v>
                </c:pt>
                <c:pt idx="33">
                  <c:v>5.8</c:v>
                </c:pt>
                <c:pt idx="34">
                  <c:v>5.6</c:v>
                </c:pt>
                <c:pt idx="35">
                  <c:v>5.3</c:v>
                </c:pt>
                <c:pt idx="36">
                  <c:v>5</c:v>
                </c:pt>
                <c:pt idx="37">
                  <c:v>4.9000000000000004</c:v>
                </c:pt>
                <c:pt idx="38">
                  <c:v>4.7</c:v>
                </c:pt>
                <c:pt idx="39">
                  <c:v>4.5</c:v>
                </c:pt>
                <c:pt idx="40">
                  <c:v>4.4000000000000004</c:v>
                </c:pt>
                <c:pt idx="41">
                  <c:v>4.3</c:v>
                </c:pt>
                <c:pt idx="42">
                  <c:v>4.2</c:v>
                </c:pt>
                <c:pt idx="43">
                  <c:v>4.2</c:v>
                </c:pt>
                <c:pt idx="44">
                  <c:v>4.0999999999999996</c:v>
                </c:pt>
                <c:pt idx="45">
                  <c:v>3.9</c:v>
                </c:pt>
                <c:pt idx="46">
                  <c:v>3.8</c:v>
                </c:pt>
                <c:pt idx="47">
                  <c:v>3.9</c:v>
                </c:pt>
                <c:pt idx="48">
                  <c:v>3.5</c:v>
                </c:pt>
                <c:pt idx="49">
                  <c:v>3.5</c:v>
                </c:pt>
                <c:pt idx="50">
                  <c:v>3.4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'Infant mortality rate'!$A$57</c:f>
              <c:strCache>
                <c:ptCount val="1"/>
                <c:pt idx="0">
                  <c:v> Japon</c:v>
                </c:pt>
              </c:strCache>
            </c:strRef>
          </c:tx>
          <c:spPr>
            <a:ln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cat>
            <c:strRef>
              <c:f>'Infant mortality rate'!$B$53:$BA$53</c:f>
              <c:strCache>
                <c:ptCount val="52"/>
                <c:pt idx="0">
                  <c:v>60</c:v>
                </c:pt>
                <c:pt idx="1">
                  <c:v>61</c:v>
                </c:pt>
                <c:pt idx="2">
                  <c:v>62</c:v>
                </c:pt>
                <c:pt idx="3">
                  <c:v>63</c:v>
                </c:pt>
                <c:pt idx="4">
                  <c:v>64</c:v>
                </c:pt>
                <c:pt idx="5">
                  <c:v>65</c:v>
                </c:pt>
                <c:pt idx="6">
                  <c:v>66</c:v>
                </c:pt>
                <c:pt idx="7">
                  <c:v>67</c:v>
                </c:pt>
                <c:pt idx="8">
                  <c:v>68</c:v>
                </c:pt>
                <c:pt idx="9">
                  <c:v>69</c:v>
                </c:pt>
                <c:pt idx="10">
                  <c:v>70</c:v>
                </c:pt>
                <c:pt idx="11">
                  <c:v>71</c:v>
                </c:pt>
                <c:pt idx="12">
                  <c:v>72</c:v>
                </c:pt>
                <c:pt idx="13">
                  <c:v>73</c:v>
                </c:pt>
                <c:pt idx="14">
                  <c:v>74</c:v>
                </c:pt>
                <c:pt idx="15">
                  <c:v>75</c:v>
                </c:pt>
                <c:pt idx="16">
                  <c:v>76</c:v>
                </c:pt>
                <c:pt idx="17">
                  <c:v>77</c:v>
                </c:pt>
                <c:pt idx="18">
                  <c:v>78</c:v>
                </c:pt>
                <c:pt idx="19">
                  <c:v>79</c:v>
                </c:pt>
                <c:pt idx="20">
                  <c:v>80</c:v>
                </c:pt>
                <c:pt idx="21">
                  <c:v>81</c:v>
                </c:pt>
                <c:pt idx="22">
                  <c:v>82</c:v>
                </c:pt>
                <c:pt idx="23">
                  <c:v>83</c:v>
                </c:pt>
                <c:pt idx="24">
                  <c:v>84</c:v>
                </c:pt>
                <c:pt idx="25">
                  <c:v>85</c:v>
                </c:pt>
                <c:pt idx="26">
                  <c:v>86</c:v>
                </c:pt>
                <c:pt idx="27">
                  <c:v>87</c:v>
                </c:pt>
                <c:pt idx="28">
                  <c:v>88</c:v>
                </c:pt>
                <c:pt idx="29">
                  <c:v>89</c:v>
                </c:pt>
                <c:pt idx="30">
                  <c:v>90</c:v>
                </c:pt>
                <c:pt idx="31">
                  <c:v>91</c:v>
                </c:pt>
                <c:pt idx="32">
                  <c:v>92</c:v>
                </c:pt>
                <c:pt idx="33">
                  <c:v>93</c:v>
                </c:pt>
                <c:pt idx="34">
                  <c:v>94</c:v>
                </c:pt>
                <c:pt idx="35">
                  <c:v>95</c:v>
                </c:pt>
                <c:pt idx="36">
                  <c:v>96</c:v>
                </c:pt>
                <c:pt idx="37">
                  <c:v>97</c:v>
                </c:pt>
                <c:pt idx="38">
                  <c:v>98</c:v>
                </c:pt>
                <c:pt idx="39">
                  <c:v>99</c:v>
                </c:pt>
                <c:pt idx="40">
                  <c:v>00</c:v>
                </c:pt>
                <c:pt idx="41">
                  <c:v>01</c:v>
                </c:pt>
                <c:pt idx="42">
                  <c:v>02</c:v>
                </c:pt>
                <c:pt idx="43">
                  <c:v>03</c:v>
                </c:pt>
                <c:pt idx="44">
                  <c:v>04</c:v>
                </c:pt>
                <c:pt idx="45">
                  <c:v>05</c:v>
                </c:pt>
                <c:pt idx="46">
                  <c:v>06</c:v>
                </c:pt>
                <c:pt idx="47">
                  <c:v>07</c:v>
                </c:pt>
                <c:pt idx="48">
                  <c:v>08</c:v>
                </c:pt>
                <c:pt idx="49">
                  <c:v>09</c:v>
                </c:pt>
                <c:pt idx="50">
                  <c:v>10</c:v>
                </c:pt>
                <c:pt idx="51">
                  <c:v>11</c:v>
                </c:pt>
              </c:strCache>
            </c:strRef>
          </c:cat>
          <c:val>
            <c:numRef>
              <c:f>'Infant mortality rate'!$B$57:$BA$57</c:f>
              <c:numCache>
                <c:formatCode>0.0</c:formatCode>
                <c:ptCount val="52"/>
                <c:pt idx="0">
                  <c:v>30.7</c:v>
                </c:pt>
                <c:pt idx="1">
                  <c:v>28.6</c:v>
                </c:pt>
                <c:pt idx="2">
                  <c:v>26.4</c:v>
                </c:pt>
                <c:pt idx="3">
                  <c:v>23.2</c:v>
                </c:pt>
                <c:pt idx="4">
                  <c:v>20.399999999999999</c:v>
                </c:pt>
                <c:pt idx="5">
                  <c:v>18.5</c:v>
                </c:pt>
                <c:pt idx="6">
                  <c:v>19.3</c:v>
                </c:pt>
                <c:pt idx="7">
                  <c:v>14.9</c:v>
                </c:pt>
                <c:pt idx="8">
                  <c:v>15.3</c:v>
                </c:pt>
                <c:pt idx="9">
                  <c:v>14.2</c:v>
                </c:pt>
                <c:pt idx="10">
                  <c:v>13.1</c:v>
                </c:pt>
                <c:pt idx="11">
                  <c:v>12.4</c:v>
                </c:pt>
                <c:pt idx="12">
                  <c:v>11.7</c:v>
                </c:pt>
                <c:pt idx="13">
                  <c:v>11.3</c:v>
                </c:pt>
                <c:pt idx="14">
                  <c:v>10.8</c:v>
                </c:pt>
                <c:pt idx="15">
                  <c:v>10</c:v>
                </c:pt>
                <c:pt idx="16">
                  <c:v>9.3000000000000007</c:v>
                </c:pt>
                <c:pt idx="17">
                  <c:v>8.9</c:v>
                </c:pt>
                <c:pt idx="18">
                  <c:v>8.4</c:v>
                </c:pt>
                <c:pt idx="19">
                  <c:v>7.9</c:v>
                </c:pt>
                <c:pt idx="20">
                  <c:v>7.5</c:v>
                </c:pt>
                <c:pt idx="21">
                  <c:v>7.1</c:v>
                </c:pt>
                <c:pt idx="22">
                  <c:v>6.6</c:v>
                </c:pt>
                <c:pt idx="23">
                  <c:v>6.2</c:v>
                </c:pt>
                <c:pt idx="24">
                  <c:v>6</c:v>
                </c:pt>
                <c:pt idx="25">
                  <c:v>5.5</c:v>
                </c:pt>
                <c:pt idx="26">
                  <c:v>5.2</c:v>
                </c:pt>
                <c:pt idx="27">
                  <c:v>5</c:v>
                </c:pt>
                <c:pt idx="28">
                  <c:v>4.8</c:v>
                </c:pt>
                <c:pt idx="29">
                  <c:v>4.5999999999999996</c:v>
                </c:pt>
                <c:pt idx="30">
                  <c:v>4.5999999999999996</c:v>
                </c:pt>
                <c:pt idx="31">
                  <c:v>4.4000000000000004</c:v>
                </c:pt>
                <c:pt idx="32">
                  <c:v>4.5</c:v>
                </c:pt>
                <c:pt idx="33">
                  <c:v>4.3</c:v>
                </c:pt>
                <c:pt idx="34">
                  <c:v>4.2</c:v>
                </c:pt>
                <c:pt idx="35">
                  <c:v>4.3</c:v>
                </c:pt>
                <c:pt idx="36">
                  <c:v>3.8</c:v>
                </c:pt>
                <c:pt idx="37">
                  <c:v>3.7</c:v>
                </c:pt>
                <c:pt idx="38">
                  <c:v>3.6</c:v>
                </c:pt>
                <c:pt idx="39">
                  <c:v>3.4</c:v>
                </c:pt>
                <c:pt idx="40">
                  <c:v>3.2</c:v>
                </c:pt>
                <c:pt idx="41">
                  <c:v>3.1</c:v>
                </c:pt>
                <c:pt idx="42">
                  <c:v>3</c:v>
                </c:pt>
                <c:pt idx="43">
                  <c:v>3</c:v>
                </c:pt>
                <c:pt idx="44">
                  <c:v>2.8</c:v>
                </c:pt>
                <c:pt idx="45">
                  <c:v>2.8</c:v>
                </c:pt>
                <c:pt idx="46">
                  <c:v>2.6</c:v>
                </c:pt>
                <c:pt idx="47">
                  <c:v>2.6</c:v>
                </c:pt>
                <c:pt idx="48">
                  <c:v>2.6</c:v>
                </c:pt>
                <c:pt idx="49">
                  <c:v>2.4</c:v>
                </c:pt>
                <c:pt idx="50">
                  <c:v>2.2999999999999998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632192"/>
        <c:axId val="90633728"/>
      </c:lineChart>
      <c:catAx>
        <c:axId val="9063219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chemeClr val="tx1">
                <a:lumMod val="85000"/>
                <a:lumOff val="15000"/>
              </a:schemeClr>
            </a:solidFill>
          </a:ln>
        </c:spPr>
        <c:crossAx val="90633728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9063372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noFill/>
          </a:ln>
        </c:spPr>
        <c:crossAx val="90632192"/>
        <c:crosses val="autoZero"/>
        <c:crossBetween val="midCat"/>
      </c:valAx>
      <c:spPr>
        <a:ln>
          <a:solidFill>
            <a:schemeClr val="bg1">
              <a:lumMod val="7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58798600174978033"/>
          <c:y val="5.4013292984282785E-2"/>
          <c:w val="0.35775776375724411"/>
          <c:h val="0.41429180222148621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3786388888888929E-2"/>
          <c:y val="5.1400554097404488E-2"/>
          <c:w val="0.51452828543742057"/>
          <c:h val="0.8578178571428576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'F2.1-t01'!$A$38</c:f>
              <c:strCache>
                <c:ptCount val="1"/>
                <c:pt idx="0">
                  <c:v>   Prévention collective</c:v>
                </c:pt>
              </c:strCache>
            </c:strRef>
          </c:tx>
          <c:spPr>
            <a:solidFill>
              <a:srgbClr val="7A003C"/>
            </a:solidFill>
          </c:spPr>
          <c:invertIfNegative val="0"/>
          <c:cat>
            <c:strRef>
              <c:f>'F2.1-t01'!$B$37:$M$37</c:f>
              <c:strCache>
                <c:ptCount val="12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</c:strCache>
            </c:strRef>
          </c:cat>
          <c:val>
            <c:numRef>
              <c:f>'F2.1-t01'!$B$38:$M$38</c:f>
              <c:numCache>
                <c:formatCode>#,##0</c:formatCode>
                <c:ptCount val="12"/>
                <c:pt idx="0">
                  <c:v>1778.6144092012548</c:v>
                </c:pt>
                <c:pt idx="1">
                  <c:v>1822.9923820206695</c:v>
                </c:pt>
                <c:pt idx="2">
                  <c:v>2232.9155448284773</c:v>
                </c:pt>
                <c:pt idx="3">
                  <c:v>2316.3675342727656</c:v>
                </c:pt>
                <c:pt idx="4">
                  <c:v>2087.852085208096</c:v>
                </c:pt>
                <c:pt idx="5">
                  <c:v>2139.5574550596548</c:v>
                </c:pt>
                <c:pt idx="6">
                  <c:v>2250.7331685070412</c:v>
                </c:pt>
                <c:pt idx="7">
                  <c:v>2301.2366764450594</c:v>
                </c:pt>
                <c:pt idx="8">
                  <c:v>2424.4686000784218</c:v>
                </c:pt>
                <c:pt idx="9">
                  <c:v>3040.6848636373857</c:v>
                </c:pt>
                <c:pt idx="10">
                  <c:v>2386.3922459480636</c:v>
                </c:pt>
                <c:pt idx="11">
                  <c:v>2358.273903128556</c:v>
                </c:pt>
              </c:numCache>
            </c:numRef>
          </c:val>
        </c:ser>
        <c:ser>
          <c:idx val="1"/>
          <c:order val="1"/>
          <c:tx>
            <c:strRef>
              <c:f>'F2.1-t01'!$A$39</c:f>
              <c:strCache>
                <c:ptCount val="1"/>
                <c:pt idx="0">
                  <c:v>   Prévention individuelle primaine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</c:spPr>
          <c:invertIfNegative val="0"/>
          <c:cat>
            <c:strRef>
              <c:f>'F2.1-t01'!$B$37:$M$37</c:f>
              <c:strCache>
                <c:ptCount val="12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</c:strCache>
            </c:strRef>
          </c:cat>
          <c:val>
            <c:numRef>
              <c:f>'F2.1-t01'!$B$39:$M$39</c:f>
              <c:numCache>
                <c:formatCode>#,##0</c:formatCode>
                <c:ptCount val="12"/>
                <c:pt idx="0">
                  <c:v>1946.6328097467451</c:v>
                </c:pt>
                <c:pt idx="1">
                  <c:v>2019.2372130577264</c:v>
                </c:pt>
                <c:pt idx="2">
                  <c:v>2121.0958194909317</c:v>
                </c:pt>
                <c:pt idx="3">
                  <c:v>2281.0931914181701</c:v>
                </c:pt>
                <c:pt idx="4">
                  <c:v>2430.3447960228605</c:v>
                </c:pt>
                <c:pt idx="5">
                  <c:v>2411.6375515202562</c:v>
                </c:pt>
                <c:pt idx="6">
                  <c:v>2493.1510803873002</c:v>
                </c:pt>
                <c:pt idx="7">
                  <c:v>2597.2437801083684</c:v>
                </c:pt>
                <c:pt idx="8">
                  <c:v>2707.1216573189731</c:v>
                </c:pt>
                <c:pt idx="9">
                  <c:v>2821.6280786857947</c:v>
                </c:pt>
                <c:pt idx="10">
                  <c:v>2790.6827081903007</c:v>
                </c:pt>
                <c:pt idx="11">
                  <c:v>2798.2544325149456</c:v>
                </c:pt>
              </c:numCache>
            </c:numRef>
          </c:val>
        </c:ser>
        <c:ser>
          <c:idx val="2"/>
          <c:order val="2"/>
          <c:tx>
            <c:strRef>
              <c:f>'F2.1-t01'!$A$40</c:f>
              <c:strCache>
                <c:ptCount val="1"/>
                <c:pt idx="0">
                  <c:v>   Prévention individuelle secondaire</c:v>
                </c:pt>
              </c:strCache>
            </c:strRef>
          </c:tx>
          <c:spPr>
            <a:solidFill>
              <a:srgbClr val="4F81BD">
                <a:lumMod val="60000"/>
                <a:lumOff val="40000"/>
              </a:srgbClr>
            </a:solidFill>
          </c:spPr>
          <c:invertIfNegative val="0"/>
          <c:cat>
            <c:strRef>
              <c:f>'F2.1-t01'!$B$37:$M$37</c:f>
              <c:strCache>
                <c:ptCount val="12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</c:strCache>
            </c:strRef>
          </c:cat>
          <c:val>
            <c:numRef>
              <c:f>'F2.1-t01'!$B$40:$M$40</c:f>
              <c:numCache>
                <c:formatCode>#,##0</c:formatCode>
                <c:ptCount val="12"/>
                <c:pt idx="0">
                  <c:v>369.48731698929328</c:v>
                </c:pt>
                <c:pt idx="1">
                  <c:v>383.31221220163695</c:v>
                </c:pt>
                <c:pt idx="2">
                  <c:v>389.87421274827597</c:v>
                </c:pt>
                <c:pt idx="3">
                  <c:v>427.16058084931922</c:v>
                </c:pt>
                <c:pt idx="4">
                  <c:v>451.93093492502555</c:v>
                </c:pt>
                <c:pt idx="5">
                  <c:v>502.37177974111574</c:v>
                </c:pt>
                <c:pt idx="6">
                  <c:v>518.71786539475886</c:v>
                </c:pt>
                <c:pt idx="7">
                  <c:v>568.50573169509755</c:v>
                </c:pt>
                <c:pt idx="8">
                  <c:v>588.14912383151545</c:v>
                </c:pt>
                <c:pt idx="9">
                  <c:v>614.98260285910942</c:v>
                </c:pt>
                <c:pt idx="10">
                  <c:v>600.68692812980612</c:v>
                </c:pt>
                <c:pt idx="11">
                  <c:v>618.75366045797841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overlap val="100"/>
        <c:axId val="101229696"/>
        <c:axId val="101231616"/>
      </c:barChart>
      <c:lineChart>
        <c:grouping val="standard"/>
        <c:varyColors val="0"/>
        <c:ser>
          <c:idx val="3"/>
          <c:order val="3"/>
          <c:tx>
            <c:strRef>
              <c:f>'F2.1-t01'!$A$41</c:f>
              <c:strCache>
                <c:ptCount val="1"/>
                <c:pt idx="0">
                  <c:v>  Prévention en % de la dépense courante de santé</c:v>
                </c:pt>
              </c:strCache>
            </c:strRef>
          </c:tx>
          <c:spPr>
            <a:ln>
              <a:solidFill>
                <a:srgbClr val="4F81BD">
                  <a:lumMod val="75000"/>
                </a:srgbClr>
              </a:solidFill>
            </a:ln>
          </c:spPr>
          <c:marker>
            <c:symbol val="circle"/>
            <c:size val="5"/>
            <c:spPr>
              <a:solidFill>
                <a:srgbClr val="4F81BD">
                  <a:lumMod val="20000"/>
                  <a:lumOff val="80000"/>
                </a:srgbClr>
              </a:solidFill>
              <a:ln>
                <a:solidFill>
                  <a:srgbClr val="4F81BD">
                    <a:lumMod val="75000"/>
                  </a:srgbClr>
                </a:solidFill>
              </a:ln>
            </c:spPr>
          </c:marker>
          <c:cat>
            <c:strRef>
              <c:f>'F2.1-t01'!$B$37:$M$37</c:f>
              <c:strCache>
                <c:ptCount val="12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</c:strCache>
            </c:strRef>
          </c:cat>
          <c:val>
            <c:numRef>
              <c:f>'F2.1-t01'!$B$41:$M$41</c:f>
              <c:numCache>
                <c:formatCode>0%</c:formatCode>
                <c:ptCount val="12"/>
                <c:pt idx="0">
                  <c:v>2.7015921150374916E-2</c:v>
                </c:pt>
                <c:pt idx="1">
                  <c:v>2.6461084146414706E-2</c:v>
                </c:pt>
                <c:pt idx="2">
                  <c:v>2.7930274746383918E-2</c:v>
                </c:pt>
                <c:pt idx="3">
                  <c:v>2.7915616556409641E-2</c:v>
                </c:pt>
                <c:pt idx="4">
                  <c:v>2.6354147533404097E-2</c:v>
                </c:pt>
                <c:pt idx="5">
                  <c:v>2.5826388607447581E-2</c:v>
                </c:pt>
                <c:pt idx="6">
                  <c:v>2.5918202851310211E-2</c:v>
                </c:pt>
                <c:pt idx="7">
                  <c:v>2.5852658591175241E-2</c:v>
                </c:pt>
                <c:pt idx="8">
                  <c:v>2.6019694490010601E-2</c:v>
                </c:pt>
                <c:pt idx="9">
                  <c:v>2.8325233625212231E-2</c:v>
                </c:pt>
                <c:pt idx="10">
                  <c:v>2.466410663822929E-2</c:v>
                </c:pt>
                <c:pt idx="11">
                  <c:v>2.4034033405421765E-2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234944"/>
        <c:axId val="101233408"/>
      </c:lineChart>
      <c:catAx>
        <c:axId val="101229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>
            <a:solidFill>
              <a:sysClr val="windowText" lastClr="000000">
                <a:lumMod val="85000"/>
                <a:lumOff val="15000"/>
              </a:sysClr>
            </a:solidFill>
          </a:ln>
        </c:spPr>
        <c:crossAx val="101231616"/>
        <c:crosses val="autoZero"/>
        <c:auto val="1"/>
        <c:lblAlgn val="ctr"/>
        <c:lblOffset val="0"/>
        <c:noMultiLvlLbl val="0"/>
      </c:catAx>
      <c:valAx>
        <c:axId val="101231616"/>
        <c:scaling>
          <c:orientation val="minMax"/>
          <c:min val="-2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</a:ln>
          </c:spPr>
        </c:majorGridlines>
        <c:numFmt formatCode="#,##0" sourceLinked="1"/>
        <c:majorTickMark val="out"/>
        <c:minorTickMark val="none"/>
        <c:tickLblPos val="low"/>
        <c:spPr>
          <a:ln>
            <a:noFill/>
          </a:ln>
        </c:spPr>
        <c:crossAx val="101229696"/>
        <c:crosses val="autoZero"/>
        <c:crossBetween val="between"/>
      </c:valAx>
      <c:valAx>
        <c:axId val="101233408"/>
        <c:scaling>
          <c:orientation val="minMax"/>
        </c:scaling>
        <c:delete val="0"/>
        <c:axPos val="r"/>
        <c:numFmt formatCode="0.0%" sourceLinked="0"/>
        <c:majorTickMark val="out"/>
        <c:minorTickMark val="none"/>
        <c:tickLblPos val="nextTo"/>
        <c:spPr>
          <a:ln>
            <a:solidFill>
              <a:srgbClr val="4F81BD">
                <a:lumMod val="75000"/>
              </a:srgbClr>
            </a:solidFill>
          </a:ln>
        </c:spPr>
        <c:txPr>
          <a:bodyPr/>
          <a:lstStyle/>
          <a:p>
            <a:pPr>
              <a:defRPr>
                <a:solidFill>
                  <a:schemeClr val="tx2">
                    <a:lumMod val="75000"/>
                  </a:schemeClr>
                </a:solidFill>
              </a:defRPr>
            </a:pPr>
            <a:endParaRPr lang="fr-FR"/>
          </a:p>
        </c:txPr>
        <c:crossAx val="101234944"/>
        <c:crosses val="max"/>
        <c:crossBetween val="between"/>
      </c:valAx>
      <c:catAx>
        <c:axId val="101234944"/>
        <c:scaling>
          <c:orientation val="minMax"/>
        </c:scaling>
        <c:delete val="1"/>
        <c:axPos val="b"/>
        <c:majorTickMark val="out"/>
        <c:minorTickMark val="none"/>
        <c:tickLblPos val="none"/>
        <c:crossAx val="101233408"/>
        <c:crosses val="autoZero"/>
        <c:auto val="1"/>
        <c:lblAlgn val="ctr"/>
        <c:lblOffset val="100"/>
        <c:noMultiLvlLbl val="0"/>
      </c:catAx>
      <c:spPr>
        <a:ln>
          <a:solidFill>
            <a:sysClr val="window" lastClr="FFFFFF">
              <a:lumMod val="75000"/>
            </a:sysClr>
          </a:solidFill>
        </a:ln>
      </c:spPr>
    </c:plotArea>
    <c:legend>
      <c:legendPos val="r"/>
      <c:layout>
        <c:manualLayout>
          <c:xMode val="edge"/>
          <c:yMode val="edge"/>
          <c:x val="0.67761355991309691"/>
          <c:y val="5.5279094135113734E-2"/>
          <c:w val="0.32238637025779326"/>
          <c:h val="0.87987817231566079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>
          <a:solidFill>
            <a:schemeClr val="tx1">
              <a:lumMod val="85000"/>
              <a:lumOff val="15000"/>
            </a:schemeClr>
          </a:solidFill>
        </a:defRPr>
      </a:pPr>
      <a:endParaRPr lang="fr-FR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309771717604774"/>
          <c:y val="3.9537314472859004E-3"/>
          <c:w val="0.44516271610425356"/>
          <c:h val="0.84124079622790504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rgbClr val="7A003C"/>
              </a:solidFill>
            </c:spPr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7.8594739750596471E-2"/>
                  <c:y val="-1.179941002949852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rgbClr val="7A003C"/>
                      </a:solidFill>
                    </a:defRPr>
                  </a:pPr>
                  <a:endParaRPr lang="fr-F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"/>
                  <c:y val="9.2592850672427677E-3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3.4275921165381369E-3"/>
                  <c:y val="-1.769911504424778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'F2.1-g03'!$A$5:$A$9</c:f>
              <c:strCache>
                <c:ptCount val="5"/>
                <c:pt idx="0">
                  <c:v>CSBM</c:v>
                </c:pt>
                <c:pt idx="1">
                  <c:v>Dépenses pour les malades</c:v>
                </c:pt>
                <c:pt idx="2">
                  <c:v>Prévention</c:v>
                </c:pt>
                <c:pt idx="3">
                  <c:v>Dépenses pour le système de soins</c:v>
                </c:pt>
                <c:pt idx="4">
                  <c:v>Coût de gestion</c:v>
                </c:pt>
              </c:strCache>
            </c:strRef>
          </c:cat>
          <c:val>
            <c:numRef>
              <c:f>'F2.1-g03'!$B$5:$B$9</c:f>
              <c:numCache>
                <c:formatCode>#,##0</c:formatCode>
                <c:ptCount val="5"/>
                <c:pt idx="0">
                  <c:v>180037.44993398379</c:v>
                </c:pt>
                <c:pt idx="1">
                  <c:v>30860.198292647467</c:v>
                </c:pt>
                <c:pt idx="2">
                  <c:v>5775.2819961014802</c:v>
                </c:pt>
                <c:pt idx="3">
                  <c:v>11910.174893915409</c:v>
                </c:pt>
                <c:pt idx="4">
                  <c:v>15640.715195280827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26"/>
        <c:holeSize val="70"/>
      </c:doughnutChart>
    </c:plotArea>
    <c:legend>
      <c:legendPos val="r"/>
      <c:layout>
        <c:manualLayout>
          <c:xMode val="edge"/>
          <c:yMode val="edge"/>
          <c:x val="5.9317434064972509E-2"/>
          <c:y val="3.876431375281629E-2"/>
          <c:w val="0.34284739416275201"/>
          <c:h val="0.94943627621768523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Calibri" pitchFamily="34" charset="0"/>
        </a:defRPr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157235716978619"/>
          <c:y val="5.1400554097404488E-2"/>
          <c:w val="0.79249709959366976"/>
          <c:h val="0.79368401866433458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circle"/>
            <c:size val="5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c:spPr>
          </c:marker>
          <c:xVal>
            <c:numRef>
              <c:f>'Graph 02a'!$B$5:$B$250</c:f>
              <c:numCache>
                <c:formatCode>0</c:formatCode>
                <c:ptCount val="246"/>
                <c:pt idx="0">
                  <c:v>1037.9215891570475</c:v>
                </c:pt>
                <c:pt idx="1">
                  <c:v>8944.3675496628657</c:v>
                </c:pt>
                <c:pt idx="2">
                  <c:v>8714.5725275533205</c:v>
                </c:pt>
                <c:pt idx="5">
                  <c:v>5930.4154358991427</c:v>
                </c:pt>
                <c:pt idx="6">
                  <c:v>16121.022563282817</c:v>
                </c:pt>
                <c:pt idx="8">
                  <c:v>17674.371992435266</c:v>
                </c:pt>
                <c:pt idx="9">
                  <c:v>5829.0413261806107</c:v>
                </c:pt>
                <c:pt idx="11">
                  <c:v>39465.779530233274</c:v>
                </c:pt>
                <c:pt idx="12">
                  <c:v>42122.345525025012</c:v>
                </c:pt>
                <c:pt idx="13">
                  <c:v>10136.053736744267</c:v>
                </c:pt>
                <c:pt idx="14">
                  <c:v>32197.539472015083</c:v>
                </c:pt>
                <c:pt idx="16">
                  <c:v>1788.2976414645282</c:v>
                </c:pt>
                <c:pt idx="18">
                  <c:v>15040.300072541737</c:v>
                </c:pt>
                <c:pt idx="19">
                  <c:v>38633.407011772586</c:v>
                </c:pt>
                <c:pt idx="20">
                  <c:v>6722.2257632013234</c:v>
                </c:pt>
                <c:pt idx="21">
                  <c:v>1627.8247314702651</c:v>
                </c:pt>
                <c:pt idx="23">
                  <c:v>5809.8859042398553</c:v>
                </c:pt>
                <c:pt idx="24">
                  <c:v>5129.8836460342345</c:v>
                </c:pt>
                <c:pt idx="25">
                  <c:v>9089.1175091704299</c:v>
                </c:pt>
                <c:pt idx="26">
                  <c:v>14752.69844918821</c:v>
                </c:pt>
                <c:pt idx="27">
                  <c:v>11719.234915727571</c:v>
                </c:pt>
                <c:pt idx="28">
                  <c:v>50506.126052660766</c:v>
                </c:pt>
                <c:pt idx="29">
                  <c:v>14603.477256390806</c:v>
                </c:pt>
                <c:pt idx="30">
                  <c:v>1309.5140073968162</c:v>
                </c:pt>
                <c:pt idx="31">
                  <c:v>608.04884990162952</c:v>
                </c:pt>
                <c:pt idx="32">
                  <c:v>2371.552225420729</c:v>
                </c:pt>
                <c:pt idx="33">
                  <c:v>2383.2934731942314</c:v>
                </c:pt>
                <c:pt idx="34">
                  <c:v>40541.496541368615</c:v>
                </c:pt>
                <c:pt idx="35">
                  <c:v>4122.658433216312</c:v>
                </c:pt>
                <c:pt idx="38">
                  <c:v>815.93790674201887</c:v>
                </c:pt>
                <c:pt idx="39">
                  <c:v>1530.9857420633205</c:v>
                </c:pt>
                <c:pt idx="41">
                  <c:v>17125.003908164577</c:v>
                </c:pt>
                <c:pt idx="42">
                  <c:v>8442.2329626692735</c:v>
                </c:pt>
                <c:pt idx="43">
                  <c:v>10103.180176403463</c:v>
                </c:pt>
                <c:pt idx="44">
                  <c:v>1117.4992293405107</c:v>
                </c:pt>
                <c:pt idx="45">
                  <c:v>375.45954644954344</c:v>
                </c:pt>
                <c:pt idx="46">
                  <c:v>4429.4258930073629</c:v>
                </c:pt>
                <c:pt idx="47">
                  <c:v>12236.259092902968</c:v>
                </c:pt>
                <c:pt idx="48">
                  <c:v>1803.1309797986401</c:v>
                </c:pt>
                <c:pt idx="49">
                  <c:v>20031.033189227888</c:v>
                </c:pt>
                <c:pt idx="52">
                  <c:v>32086.558191258409</c:v>
                </c:pt>
                <c:pt idx="53">
                  <c:v>25949.378592625337</c:v>
                </c:pt>
                <c:pt idx="54">
                  <c:v>41014.792004028168</c:v>
                </c:pt>
                <c:pt idx="56">
                  <c:v>12678.327940627341</c:v>
                </c:pt>
                <c:pt idx="57">
                  <c:v>9863.2326849356268</c:v>
                </c:pt>
                <c:pt idx="60">
                  <c:v>8486.3963457925656</c:v>
                </c:pt>
                <c:pt idx="61">
                  <c:v>6324.023469585376</c:v>
                </c:pt>
                <c:pt idx="62">
                  <c:v>6877.419421575546</c:v>
                </c:pt>
                <c:pt idx="64">
                  <c:v>588.9013205522798</c:v>
                </c:pt>
                <c:pt idx="65">
                  <c:v>22406.368325976677</c:v>
                </c:pt>
                <c:pt idx="66">
                  <c:v>1116.4744179534748</c:v>
                </c:pt>
                <c:pt idx="67">
                  <c:v>35392.519238675195</c:v>
                </c:pt>
                <c:pt idx="72">
                  <c:v>4787.2259963728502</c:v>
                </c:pt>
                <c:pt idx="73">
                  <c:v>37580.502501688883</c:v>
                </c:pt>
                <c:pt idx="74">
                  <c:v>35193.567402619177</c:v>
                </c:pt>
                <c:pt idx="76">
                  <c:v>15960.122340244348</c:v>
                </c:pt>
                <c:pt idx="77">
                  <c:v>2135.2990390624586</c:v>
                </c:pt>
                <c:pt idx="78">
                  <c:v>5502.5150775165303</c:v>
                </c:pt>
                <c:pt idx="79">
                  <c:v>39413.839067016488</c:v>
                </c:pt>
                <c:pt idx="80">
                  <c:v>1883.9594612426552</c:v>
                </c:pt>
                <c:pt idx="81">
                  <c:v>26891.993168360019</c:v>
                </c:pt>
                <c:pt idx="83">
                  <c:v>11180.410972789889</c:v>
                </c:pt>
                <c:pt idx="85">
                  <c:v>4961.3220648139122</c:v>
                </c:pt>
                <c:pt idx="86">
                  <c:v>1128.4105179709795</c:v>
                </c:pt>
                <c:pt idx="87">
                  <c:v>1251.2866444166934</c:v>
                </c:pt>
                <c:pt idx="88">
                  <c:v>3444.7251379895074</c:v>
                </c:pt>
                <c:pt idx="89">
                  <c:v>1179.3949767972049</c:v>
                </c:pt>
                <c:pt idx="94">
                  <c:v>4065.8708983744527</c:v>
                </c:pt>
                <c:pt idx="95">
                  <c:v>49990.112957395424</c:v>
                </c:pt>
                <c:pt idx="96">
                  <c:v>21738.251777555863</c:v>
                </c:pt>
                <c:pt idx="97">
                  <c:v>37114.780386556304</c:v>
                </c:pt>
                <c:pt idx="98">
                  <c:v>3649.5289177443174</c:v>
                </c:pt>
                <c:pt idx="99">
                  <c:v>4667.9577728805862</c:v>
                </c:pt>
                <c:pt idx="101">
                  <c:v>3890.4631340530123</c:v>
                </c:pt>
                <c:pt idx="102">
                  <c:v>41642.142627741079</c:v>
                </c:pt>
                <c:pt idx="104">
                  <c:v>28006.798391495337</c:v>
                </c:pt>
                <c:pt idx="105">
                  <c:v>32569.021628364753</c:v>
                </c:pt>
                <c:pt idx="106">
                  <c:v>8065.1563706625566</c:v>
                </c:pt>
                <c:pt idx="107">
                  <c:v>34277.761677157527</c:v>
                </c:pt>
                <c:pt idx="108">
                  <c:v>6007.1134177300046</c:v>
                </c:pt>
                <c:pt idx="109">
                  <c:v>13189.209783616026</c:v>
                </c:pt>
                <c:pt idx="110">
                  <c:v>1718.2933213228264</c:v>
                </c:pt>
                <c:pt idx="111">
                  <c:v>2530.9835867049842</c:v>
                </c:pt>
                <c:pt idx="113">
                  <c:v>30205.589961179543</c:v>
                </c:pt>
                <c:pt idx="115">
                  <c:v>54654.456599939709</c:v>
                </c:pt>
                <c:pt idx="116">
                  <c:v>2423.8447460863704</c:v>
                </c:pt>
                <c:pt idx="117">
                  <c:v>2809.2136484334092</c:v>
                </c:pt>
                <c:pt idx="120">
                  <c:v>17691.682910644795</c:v>
                </c:pt>
                <c:pt idx="121">
                  <c:v>1568.4943283263669</c:v>
                </c:pt>
                <c:pt idx="122">
                  <c:v>14708.562470421402</c:v>
                </c:pt>
                <c:pt idx="123">
                  <c:v>1714.6855341068272</c:v>
                </c:pt>
                <c:pt idx="124">
                  <c:v>577.07554206914915</c:v>
                </c:pt>
                <c:pt idx="127">
                  <c:v>20373.553993551461</c:v>
                </c:pt>
                <c:pt idx="131">
                  <c:v>88786.584983512526</c:v>
                </c:pt>
                <c:pt idx="132">
                  <c:v>77607.430024042013</c:v>
                </c:pt>
                <c:pt idx="133">
                  <c:v>11665.908055222317</c:v>
                </c:pt>
                <c:pt idx="134">
                  <c:v>972.30463010325229</c:v>
                </c:pt>
                <c:pt idx="135">
                  <c:v>918.30318730911961</c:v>
                </c:pt>
                <c:pt idx="136">
                  <c:v>15588.658633984684</c:v>
                </c:pt>
                <c:pt idx="137">
                  <c:v>8932.1078075301593</c:v>
                </c:pt>
                <c:pt idx="138">
                  <c:v>1098.5849310634328</c:v>
                </c:pt>
                <c:pt idx="139">
                  <c:v>27293.541580228619</c:v>
                </c:pt>
                <c:pt idx="141">
                  <c:v>2571.0914459300716</c:v>
                </c:pt>
                <c:pt idx="142">
                  <c:v>14522.712810816707</c:v>
                </c:pt>
                <c:pt idx="143">
                  <c:v>15340.143889143224</c:v>
                </c:pt>
                <c:pt idx="144">
                  <c:v>3439.7253981902295</c:v>
                </c:pt>
                <c:pt idx="148">
                  <c:v>3391.8896395350362</c:v>
                </c:pt>
                <c:pt idx="150">
                  <c:v>4763.9928289253794</c:v>
                </c:pt>
                <c:pt idx="151">
                  <c:v>13611.566900569234</c:v>
                </c:pt>
                <c:pt idx="152">
                  <c:v>4986.3642355175843</c:v>
                </c:pt>
                <c:pt idx="153">
                  <c:v>982.00668537661716</c:v>
                </c:pt>
                <c:pt idx="155">
                  <c:v>6825.5714629263675</c:v>
                </c:pt>
                <c:pt idx="156">
                  <c:v>1256.3765616105911</c:v>
                </c:pt>
                <c:pt idx="157">
                  <c:v>43338.840888343366</c:v>
                </c:pt>
                <c:pt idx="159">
                  <c:v>30108.411434363359</c:v>
                </c:pt>
                <c:pt idx="160">
                  <c:v>2940.8846919245407</c:v>
                </c:pt>
                <c:pt idx="161">
                  <c:v>732.05785428067338</c:v>
                </c:pt>
                <c:pt idx="162">
                  <c:v>2531.974512073758</c:v>
                </c:pt>
                <c:pt idx="163">
                  <c:v>47655.815230067623</c:v>
                </c:pt>
                <c:pt idx="165">
                  <c:v>57092.268790633803</c:v>
                </c:pt>
                <c:pt idx="168">
                  <c:v>28880.432381436218</c:v>
                </c:pt>
                <c:pt idx="169">
                  <c:v>8331.2035050984086</c:v>
                </c:pt>
                <c:pt idx="170">
                  <c:v>3336.7832100661149</c:v>
                </c:pt>
                <c:pt idx="171">
                  <c:v>2763.4077840351092</c:v>
                </c:pt>
                <c:pt idx="172">
                  <c:v>15023.102269717872</c:v>
                </c:pt>
                <c:pt idx="173">
                  <c:v>15695.406261671013</c:v>
                </c:pt>
                <c:pt idx="174">
                  <c:v>2694.5617824327742</c:v>
                </c:pt>
                <c:pt idx="175">
                  <c:v>5418.5182515368624</c:v>
                </c:pt>
                <c:pt idx="176">
                  <c:v>10317.832689158602</c:v>
                </c:pt>
                <c:pt idx="177">
                  <c:v>4139.9154365953791</c:v>
                </c:pt>
                <c:pt idx="178">
                  <c:v>21281.478100831635</c:v>
                </c:pt>
                <c:pt idx="179">
                  <c:v>25444.164213788285</c:v>
                </c:pt>
                <c:pt idx="181">
                  <c:v>88919.116411626048</c:v>
                </c:pt>
                <c:pt idx="182">
                  <c:v>15163.276952152339</c:v>
                </c:pt>
                <c:pt idx="183">
                  <c:v>21358.252066958852</c:v>
                </c:pt>
                <c:pt idx="184">
                  <c:v>1251.0862948219608</c:v>
                </c:pt>
                <c:pt idx="185">
                  <c:v>4570.3082798269543</c:v>
                </c:pt>
                <c:pt idx="187">
                  <c:v>2058.1461341191707</c:v>
                </c:pt>
                <c:pt idx="188">
                  <c:v>24434.249779776292</c:v>
                </c:pt>
                <c:pt idx="189">
                  <c:v>1980.6090625254758</c:v>
                </c:pt>
                <c:pt idx="190">
                  <c:v>11919.42928374463</c:v>
                </c:pt>
                <c:pt idx="191">
                  <c:v>26420.376614093431</c:v>
                </c:pt>
                <c:pt idx="192">
                  <c:v>876.97328672030483</c:v>
                </c:pt>
                <c:pt idx="193">
                  <c:v>61103.35906648598</c:v>
                </c:pt>
                <c:pt idx="195">
                  <c:v>24433.815147155139</c:v>
                </c:pt>
                <c:pt idx="196">
                  <c:v>27569.754357909416</c:v>
                </c:pt>
                <c:pt idx="197">
                  <c:v>8875.9159354828989</c:v>
                </c:pt>
                <c:pt idx="198">
                  <c:v>2942.8964754355075</c:v>
                </c:pt>
                <c:pt idx="200">
                  <c:v>11034.82295176254</c:v>
                </c:pt>
                <c:pt idx="201">
                  <c:v>3315.8307979658362</c:v>
                </c:pt>
                <c:pt idx="203">
                  <c:v>32701.450861157235</c:v>
                </c:pt>
                <c:pt idx="204">
                  <c:v>5619.924163702025</c:v>
                </c:pt>
                <c:pt idx="205">
                  <c:v>15154.213404266176</c:v>
                </c:pt>
                <c:pt idx="206">
                  <c:v>9385.3379274237814</c:v>
                </c:pt>
                <c:pt idx="208">
                  <c:v>10811.658625662647</c:v>
                </c:pt>
                <c:pt idx="209">
                  <c:v>2363.0739379816496</c:v>
                </c:pt>
                <c:pt idx="210">
                  <c:v>2334.3436543623375</c:v>
                </c:pt>
                <c:pt idx="211">
                  <c:v>2140.9322366758011</c:v>
                </c:pt>
                <c:pt idx="212">
                  <c:v>7891.4054147462211</c:v>
                </c:pt>
                <c:pt idx="213">
                  <c:v>6098.5571639653617</c:v>
                </c:pt>
                <c:pt idx="214">
                  <c:v>41447.180981353151</c:v>
                </c:pt>
                <c:pt idx="215">
                  <c:v>47816.975074164533</c:v>
                </c:pt>
                <c:pt idx="216">
                  <c:v>5261.6986058889224</c:v>
                </c:pt>
                <c:pt idx="217">
                  <c:v>2340.186015148684</c:v>
                </c:pt>
                <c:pt idx="218">
                  <c:v>1521.0481655754456</c:v>
                </c:pt>
                <c:pt idx="219">
                  <c:v>8702.9869449606522</c:v>
                </c:pt>
                <c:pt idx="220">
                  <c:v>1588.425871254763</c:v>
                </c:pt>
                <c:pt idx="221">
                  <c:v>1042.1759145292758</c:v>
                </c:pt>
                <c:pt idx="222">
                  <c:v>4665.5227935118846</c:v>
                </c:pt>
                <c:pt idx="223">
                  <c:v>25951.063450059861</c:v>
                </c:pt>
                <c:pt idx="224">
                  <c:v>9415.2441826104969</c:v>
                </c:pt>
                <c:pt idx="225">
                  <c:v>16885.300286124828</c:v>
                </c:pt>
                <c:pt idx="226">
                  <c:v>9184.3698001787689</c:v>
                </c:pt>
                <c:pt idx="229">
                  <c:v>1354.1329391474897</c:v>
                </c:pt>
                <c:pt idx="230">
                  <c:v>7250.5050447857329</c:v>
                </c:pt>
                <c:pt idx="231">
                  <c:v>48221.591550204364</c:v>
                </c:pt>
                <c:pt idx="232">
                  <c:v>36510.778710863524</c:v>
                </c:pt>
                <c:pt idx="233">
                  <c:v>48441.564676403337</c:v>
                </c:pt>
                <c:pt idx="235">
                  <c:v>15181.380563063698</c:v>
                </c:pt>
                <c:pt idx="236">
                  <c:v>3309.8810033482187</c:v>
                </c:pt>
                <c:pt idx="237">
                  <c:v>4631.3588566818617</c:v>
                </c:pt>
                <c:pt idx="238">
                  <c:v>12836.077846858128</c:v>
                </c:pt>
                <c:pt idx="239">
                  <c:v>3434.970560607032</c:v>
                </c:pt>
                <c:pt idx="243">
                  <c:v>2349.08876696785</c:v>
                </c:pt>
                <c:pt idx="244">
                  <c:v>1622.9850713018511</c:v>
                </c:pt>
              </c:numCache>
            </c:numRef>
          </c:xVal>
          <c:yVal>
            <c:numRef>
              <c:f>'Graph 02a'!$C$5:$C$250</c:f>
              <c:numCache>
                <c:formatCode>0</c:formatCode>
                <c:ptCount val="246"/>
                <c:pt idx="0">
                  <c:v>48.282195121951275</c:v>
                </c:pt>
                <c:pt idx="1">
                  <c:v>76.900951219512223</c:v>
                </c:pt>
                <c:pt idx="2">
                  <c:v>72.852536585365868</c:v>
                </c:pt>
                <c:pt idx="5">
                  <c:v>50.653658536585382</c:v>
                </c:pt>
                <c:pt idx="8">
                  <c:v>75.632146341463326</c:v>
                </c:pt>
                <c:pt idx="9">
                  <c:v>73.783560975609774</c:v>
                </c:pt>
                <c:pt idx="10">
                  <c:v>74.975170731707308</c:v>
                </c:pt>
                <c:pt idx="11">
                  <c:v>81.695121951219534</c:v>
                </c:pt>
                <c:pt idx="12">
                  <c:v>80.382926829268314</c:v>
                </c:pt>
                <c:pt idx="13">
                  <c:v>70.506512195121871</c:v>
                </c:pt>
                <c:pt idx="14">
                  <c:v>75.22212195121952</c:v>
                </c:pt>
                <c:pt idx="15">
                  <c:v>75.023829268292786</c:v>
                </c:pt>
                <c:pt idx="16">
                  <c:v>68.634804878048783</c:v>
                </c:pt>
                <c:pt idx="17">
                  <c:v>76.572829268292693</c:v>
                </c:pt>
                <c:pt idx="18">
                  <c:v>70.404878048780489</c:v>
                </c:pt>
                <c:pt idx="19">
                  <c:v>79.936585365853674</c:v>
                </c:pt>
                <c:pt idx="20">
                  <c:v>75.839951219512201</c:v>
                </c:pt>
                <c:pt idx="21">
                  <c:v>55.585585365853646</c:v>
                </c:pt>
                <c:pt idx="22">
                  <c:v>79.288536585365847</c:v>
                </c:pt>
                <c:pt idx="23">
                  <c:v>66.908853658536586</c:v>
                </c:pt>
                <c:pt idx="24">
                  <c:v>66.268560975609773</c:v>
                </c:pt>
                <c:pt idx="25">
                  <c:v>75.400439024390266</c:v>
                </c:pt>
                <c:pt idx="26">
                  <c:v>53.109512195122015</c:v>
                </c:pt>
                <c:pt idx="27">
                  <c:v>73.099536585365897</c:v>
                </c:pt>
                <c:pt idx="28">
                  <c:v>77.932024390243924</c:v>
                </c:pt>
                <c:pt idx="29">
                  <c:v>73.512195121951208</c:v>
                </c:pt>
                <c:pt idx="30">
                  <c:v>54.924195121951257</c:v>
                </c:pt>
                <c:pt idx="31">
                  <c:v>49.877219512195126</c:v>
                </c:pt>
                <c:pt idx="32">
                  <c:v>62.536219512195132</c:v>
                </c:pt>
                <c:pt idx="33">
                  <c:v>51.062756097561021</c:v>
                </c:pt>
                <c:pt idx="34">
                  <c:v>80.797804878048794</c:v>
                </c:pt>
                <c:pt idx="35">
                  <c:v>73.774048780487789</c:v>
                </c:pt>
                <c:pt idx="38">
                  <c:v>47.618463414634114</c:v>
                </c:pt>
                <c:pt idx="39">
                  <c:v>49.194829268292622</c:v>
                </c:pt>
                <c:pt idx="40">
                  <c:v>79.832000000000008</c:v>
                </c:pt>
                <c:pt idx="41">
                  <c:v>78.885731707317078</c:v>
                </c:pt>
                <c:pt idx="42">
                  <c:v>73.273097560975629</c:v>
                </c:pt>
                <c:pt idx="43">
                  <c:v>73.429682926829258</c:v>
                </c:pt>
                <c:pt idx="44">
                  <c:v>60.62626829268293</c:v>
                </c:pt>
                <c:pt idx="45">
                  <c:v>48.069585365853655</c:v>
                </c:pt>
                <c:pt idx="46">
                  <c:v>56.960195121951266</c:v>
                </c:pt>
                <c:pt idx="47">
                  <c:v>79.192609756097568</c:v>
                </c:pt>
                <c:pt idx="48">
                  <c:v>54.741560975609765</c:v>
                </c:pt>
                <c:pt idx="49">
                  <c:v>76.475609756097555</c:v>
                </c:pt>
                <c:pt idx="50">
                  <c:v>78.964146341463433</c:v>
                </c:pt>
                <c:pt idx="52">
                  <c:v>79.380390243902454</c:v>
                </c:pt>
                <c:pt idx="53">
                  <c:v>77.424390243902465</c:v>
                </c:pt>
                <c:pt idx="54">
                  <c:v>79.100000000000009</c:v>
                </c:pt>
                <c:pt idx="55">
                  <c:v>57.527390243902452</c:v>
                </c:pt>
                <c:pt idx="57">
                  <c:v>73.200024390243897</c:v>
                </c:pt>
                <c:pt idx="60">
                  <c:v>75.462292682926829</c:v>
                </c:pt>
                <c:pt idx="61">
                  <c:v>72.975268292682841</c:v>
                </c:pt>
                <c:pt idx="62">
                  <c:v>71.732365853658436</c:v>
                </c:pt>
                <c:pt idx="64">
                  <c:v>60.994195121951265</c:v>
                </c:pt>
                <c:pt idx="65">
                  <c:v>75.429268292682863</c:v>
                </c:pt>
                <c:pt idx="66">
                  <c:v>58.715097560975614</c:v>
                </c:pt>
                <c:pt idx="67">
                  <c:v>80.731376729368193</c:v>
                </c:pt>
                <c:pt idx="72">
                  <c:v>69.225829268292756</c:v>
                </c:pt>
                <c:pt idx="73">
                  <c:v>79.870731707317049</c:v>
                </c:pt>
                <c:pt idx="74">
                  <c:v>81.368292682926779</c:v>
                </c:pt>
                <c:pt idx="75">
                  <c:v>75.076878048780358</c:v>
                </c:pt>
                <c:pt idx="76">
                  <c:v>62.286682926829315</c:v>
                </c:pt>
                <c:pt idx="77">
                  <c:v>58.160024390243905</c:v>
                </c:pt>
                <c:pt idx="78">
                  <c:v>73.327341463414555</c:v>
                </c:pt>
                <c:pt idx="79">
                  <c:v>79.987804878048792</c:v>
                </c:pt>
                <c:pt idx="80">
                  <c:v>63.837268292682893</c:v>
                </c:pt>
                <c:pt idx="81">
                  <c:v>80.387804878048783</c:v>
                </c:pt>
                <c:pt idx="83">
                  <c:v>75.660439024390257</c:v>
                </c:pt>
                <c:pt idx="84">
                  <c:v>75.994268292682932</c:v>
                </c:pt>
                <c:pt idx="85">
                  <c:v>70.825414634146341</c:v>
                </c:pt>
                <c:pt idx="86">
                  <c:v>53.638585365853665</c:v>
                </c:pt>
                <c:pt idx="87">
                  <c:v>47.700658536585415</c:v>
                </c:pt>
                <c:pt idx="88">
                  <c:v>69.549146341463413</c:v>
                </c:pt>
                <c:pt idx="89">
                  <c:v>61.763000000000012</c:v>
                </c:pt>
                <c:pt idx="94">
                  <c:v>72.825926829268312</c:v>
                </c:pt>
                <c:pt idx="95">
                  <c:v>82.878048780487688</c:v>
                </c:pt>
                <c:pt idx="96">
                  <c:v>74.207317073170742</c:v>
                </c:pt>
                <c:pt idx="97">
                  <c:v>81.451219512195166</c:v>
                </c:pt>
                <c:pt idx="98">
                  <c:v>65.131341463414572</c:v>
                </c:pt>
                <c:pt idx="99">
                  <c:v>68.889658536585245</c:v>
                </c:pt>
                <c:pt idx="100">
                  <c:v>72.751853658536604</c:v>
                </c:pt>
                <c:pt idx="101">
                  <c:v>68.486048780487778</c:v>
                </c:pt>
                <c:pt idx="102">
                  <c:v>80.291951219512271</c:v>
                </c:pt>
                <c:pt idx="104">
                  <c:v>81.504878048780427</c:v>
                </c:pt>
                <c:pt idx="105">
                  <c:v>81.736585365853671</c:v>
                </c:pt>
                <c:pt idx="106">
                  <c:v>72.847121951219606</c:v>
                </c:pt>
                <c:pt idx="107">
                  <c:v>82.932682926829258</c:v>
                </c:pt>
                <c:pt idx="108">
                  <c:v>73.289658536585236</c:v>
                </c:pt>
                <c:pt idx="109">
                  <c:v>68.295365853658424</c:v>
                </c:pt>
                <c:pt idx="110">
                  <c:v>56.49707317073171</c:v>
                </c:pt>
                <c:pt idx="112">
                  <c:v>68.532146341463388</c:v>
                </c:pt>
                <c:pt idx="113">
                  <c:v>80.761951219512227</c:v>
                </c:pt>
                <c:pt idx="114">
                  <c:v>69.884390243902445</c:v>
                </c:pt>
                <c:pt idx="115">
                  <c:v>74.604731707317086</c:v>
                </c:pt>
                <c:pt idx="116">
                  <c:v>69.368463414634178</c:v>
                </c:pt>
                <c:pt idx="117">
                  <c:v>67.064000000000007</c:v>
                </c:pt>
                <c:pt idx="120">
                  <c:v>73.482926829268294</c:v>
                </c:pt>
                <c:pt idx="121">
                  <c:v>58.641205312638441</c:v>
                </c:pt>
                <c:pt idx="122">
                  <c:v>72.408756097560897</c:v>
                </c:pt>
                <c:pt idx="123">
                  <c:v>47.365073170731712</c:v>
                </c:pt>
                <c:pt idx="124">
                  <c:v>56.147585365853644</c:v>
                </c:pt>
                <c:pt idx="125">
                  <c:v>74.753121951219526</c:v>
                </c:pt>
                <c:pt idx="127">
                  <c:v>73.268292682926813</c:v>
                </c:pt>
                <c:pt idx="131">
                  <c:v>80.087804878048786</c:v>
                </c:pt>
                <c:pt idx="132">
                  <c:v>80.775317073170626</c:v>
                </c:pt>
                <c:pt idx="133">
                  <c:v>74.61885365853658</c:v>
                </c:pt>
                <c:pt idx="134">
                  <c:v>66.467073170731709</c:v>
                </c:pt>
                <c:pt idx="135">
                  <c:v>53.462634146341465</c:v>
                </c:pt>
                <c:pt idx="136">
                  <c:v>74.024560975609774</c:v>
                </c:pt>
                <c:pt idx="137">
                  <c:v>76.551414634146397</c:v>
                </c:pt>
                <c:pt idx="138">
                  <c:v>50.954829268292585</c:v>
                </c:pt>
                <c:pt idx="139">
                  <c:v>80.948780487804882</c:v>
                </c:pt>
                <c:pt idx="141">
                  <c:v>58.216951219512204</c:v>
                </c:pt>
                <c:pt idx="142">
                  <c:v>72.967317073170733</c:v>
                </c:pt>
                <c:pt idx="143">
                  <c:v>76.683780487804768</c:v>
                </c:pt>
                <c:pt idx="144">
                  <c:v>68.764829268292829</c:v>
                </c:pt>
                <c:pt idx="148">
                  <c:v>68.903707317073099</c:v>
                </c:pt>
                <c:pt idx="150">
                  <c:v>68.194975609756085</c:v>
                </c:pt>
                <c:pt idx="151">
                  <c:v>74.311097560975625</c:v>
                </c:pt>
                <c:pt idx="152">
                  <c:v>71.864634146341473</c:v>
                </c:pt>
                <c:pt idx="153">
                  <c:v>49.6969268292683</c:v>
                </c:pt>
                <c:pt idx="154">
                  <c:v>64.66209756097561</c:v>
                </c:pt>
                <c:pt idx="155">
                  <c:v>62.070097560975626</c:v>
                </c:pt>
                <c:pt idx="156">
                  <c:v>68.39482926829281</c:v>
                </c:pt>
                <c:pt idx="157">
                  <c:v>80.702439024390245</c:v>
                </c:pt>
                <c:pt idx="158">
                  <c:v>76.301682926829258</c:v>
                </c:pt>
                <c:pt idx="159">
                  <c:v>80.702439024390245</c:v>
                </c:pt>
                <c:pt idx="160">
                  <c:v>73.729219512195129</c:v>
                </c:pt>
                <c:pt idx="161">
                  <c:v>54.265634146341469</c:v>
                </c:pt>
                <c:pt idx="162">
                  <c:v>51.410024390243855</c:v>
                </c:pt>
                <c:pt idx="163">
                  <c:v>78.495598028143945</c:v>
                </c:pt>
                <c:pt idx="165">
                  <c:v>80.997560975609844</c:v>
                </c:pt>
                <c:pt idx="168">
                  <c:v>73.124609756097556</c:v>
                </c:pt>
                <c:pt idx="169">
                  <c:v>58.3163853093683</c:v>
                </c:pt>
                <c:pt idx="170">
                  <c:v>66.708123022283601</c:v>
                </c:pt>
                <c:pt idx="171">
                  <c:v>65.198853658536578</c:v>
                </c:pt>
                <c:pt idx="173">
                  <c:v>75.974243902439042</c:v>
                </c:pt>
                <c:pt idx="174">
                  <c:v>62.440609756097508</c:v>
                </c:pt>
                <c:pt idx="175">
                  <c:v>72.277000000000001</c:v>
                </c:pt>
                <c:pt idx="176">
                  <c:v>73.764975609756107</c:v>
                </c:pt>
                <c:pt idx="177">
                  <c:v>68.484317073170743</c:v>
                </c:pt>
                <c:pt idx="178">
                  <c:v>76.246341463414609</c:v>
                </c:pt>
                <c:pt idx="179">
                  <c:v>79.026829268292758</c:v>
                </c:pt>
                <c:pt idx="180">
                  <c:v>78.913292682926823</c:v>
                </c:pt>
                <c:pt idx="181">
                  <c:v>78.097585365853675</c:v>
                </c:pt>
                <c:pt idx="182">
                  <c:v>73.458536585365863</c:v>
                </c:pt>
                <c:pt idx="183">
                  <c:v>68.804878048780367</c:v>
                </c:pt>
                <c:pt idx="184">
                  <c:v>55.057121951219443</c:v>
                </c:pt>
                <c:pt idx="185">
                  <c:v>72.306390243902442</c:v>
                </c:pt>
                <c:pt idx="186">
                  <c:v>83.15937915742775</c:v>
                </c:pt>
                <c:pt idx="187">
                  <c:v>64.349292682926844</c:v>
                </c:pt>
                <c:pt idx="188">
                  <c:v>73.850414634146347</c:v>
                </c:pt>
                <c:pt idx="189">
                  <c:v>58.954073170731704</c:v>
                </c:pt>
                <c:pt idx="190">
                  <c:v>73.936585365853674</c:v>
                </c:pt>
                <c:pt idx="191">
                  <c:v>73.03414634146344</c:v>
                </c:pt>
                <c:pt idx="192">
                  <c:v>47.402195121951266</c:v>
                </c:pt>
                <c:pt idx="193">
                  <c:v>81.64146341463416</c:v>
                </c:pt>
                <c:pt idx="195">
                  <c:v>75.112195121951189</c:v>
                </c:pt>
                <c:pt idx="196">
                  <c:v>79.421951219512195</c:v>
                </c:pt>
                <c:pt idx="197">
                  <c:v>62.545621084040725</c:v>
                </c:pt>
                <c:pt idx="198">
                  <c:v>67.465195121951211</c:v>
                </c:pt>
                <c:pt idx="199">
                  <c:v>50.895536585365861</c:v>
                </c:pt>
                <c:pt idx="200">
                  <c:v>52.081487804878044</c:v>
                </c:pt>
                <c:pt idx="201">
                  <c:v>65.286923719413423</c:v>
                </c:pt>
                <c:pt idx="203">
                  <c:v>81.626829268292695</c:v>
                </c:pt>
                <c:pt idx="204">
                  <c:v>74.722609756097569</c:v>
                </c:pt>
                <c:pt idx="206">
                  <c:v>74.43990243902438</c:v>
                </c:pt>
                <c:pt idx="208">
                  <c:v>72.112536585365874</c:v>
                </c:pt>
                <c:pt idx="209">
                  <c:v>54.162650635395408</c:v>
                </c:pt>
                <c:pt idx="210">
                  <c:v>54.165409642966253</c:v>
                </c:pt>
                <c:pt idx="211">
                  <c:v>61.108243902439064</c:v>
                </c:pt>
                <c:pt idx="212">
                  <c:v>70.335317073170671</c:v>
                </c:pt>
                <c:pt idx="213">
                  <c:v>48.342804878048774</c:v>
                </c:pt>
                <c:pt idx="214">
                  <c:v>81.451219512195166</c:v>
                </c:pt>
                <c:pt idx="215">
                  <c:v>82.246341463414652</c:v>
                </c:pt>
                <c:pt idx="216">
                  <c:v>75.702560975609757</c:v>
                </c:pt>
                <c:pt idx="217">
                  <c:v>67.259902439024359</c:v>
                </c:pt>
                <c:pt idx="218">
                  <c:v>57.38748780487802</c:v>
                </c:pt>
                <c:pt idx="219">
                  <c:v>73.927658536585284</c:v>
                </c:pt>
                <c:pt idx="220">
                  <c:v>61.999853658536594</c:v>
                </c:pt>
                <c:pt idx="221">
                  <c:v>56.588707317073172</c:v>
                </c:pt>
                <c:pt idx="222">
                  <c:v>72.150658536585226</c:v>
                </c:pt>
                <c:pt idx="223">
                  <c:v>69.75500000000001</c:v>
                </c:pt>
                <c:pt idx="224">
                  <c:v>74.600000000000009</c:v>
                </c:pt>
                <c:pt idx="225">
                  <c:v>73.696658536585247</c:v>
                </c:pt>
                <c:pt idx="226">
                  <c:v>64.863512195121885</c:v>
                </c:pt>
                <c:pt idx="229">
                  <c:v>53.614634146341444</c:v>
                </c:pt>
                <c:pt idx="230">
                  <c:v>70.275609756097552</c:v>
                </c:pt>
                <c:pt idx="231">
                  <c:v>76.573609756097568</c:v>
                </c:pt>
                <c:pt idx="232">
                  <c:v>80.402439024390247</c:v>
                </c:pt>
                <c:pt idx="233">
                  <c:v>78.241463414634197</c:v>
                </c:pt>
                <c:pt idx="235">
                  <c:v>76.236829268292809</c:v>
                </c:pt>
                <c:pt idx="236">
                  <c:v>68.001000000000005</c:v>
                </c:pt>
                <c:pt idx="237">
                  <c:v>70.819487804878051</c:v>
                </c:pt>
                <c:pt idx="238">
                  <c:v>74.127317073170673</c:v>
                </c:pt>
                <c:pt idx="239">
                  <c:v>74.828243902438942</c:v>
                </c:pt>
                <c:pt idx="240">
                  <c:v>79.189439024390254</c:v>
                </c:pt>
                <c:pt idx="241">
                  <c:v>72.643682926829214</c:v>
                </c:pt>
                <c:pt idx="243">
                  <c:v>65.030463414634156</c:v>
                </c:pt>
                <c:pt idx="244">
                  <c:v>48.455487804878054</c:v>
                </c:pt>
                <c:pt idx="245">
                  <c:v>49.860878048780492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743552"/>
        <c:axId val="90746240"/>
      </c:scatterChart>
      <c:valAx>
        <c:axId val="90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r>
                  <a:rPr lang="fr-FR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PIB</a:t>
                </a:r>
                <a:r>
                  <a:rPr lang="fr-FR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par habitant ($ PPA)</a:t>
                </a:r>
                <a:endParaRPr lang="fr-FR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c:rich>
          </c:tx>
          <c:layout>
            <c:manualLayout>
              <c:xMode val="edge"/>
              <c:yMode val="edge"/>
              <c:x val="0.37705373355601657"/>
              <c:y val="0.9328703703703710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>
            <a:solidFill>
              <a:schemeClr val="tx1">
                <a:lumMod val="85000"/>
                <a:lumOff val="15000"/>
              </a:schemeClr>
            </a:solidFill>
          </a:ln>
        </c:spPr>
        <c:crossAx val="90746240"/>
        <c:crosses val="autoZero"/>
        <c:crossBetween val="midCat"/>
        <c:dispUnits>
          <c:builtInUnit val="thousands"/>
          <c:dispUnitsLbl>
            <c:layout>
              <c:manualLayout>
                <c:xMode val="edge"/>
                <c:yMode val="edge"/>
                <c:x val="0.81256955380577423"/>
                <c:y val="0.76756926217556165"/>
              </c:manualLayout>
            </c:layout>
            <c:txPr>
              <a:bodyPr/>
              <a:lstStyle/>
              <a:p>
                <a:pPr>
                  <a:defRPr b="0"/>
                </a:pPr>
                <a:endParaRPr lang="fr-FR"/>
              </a:p>
            </c:txPr>
          </c:dispUnitsLbl>
        </c:dispUnits>
      </c:valAx>
      <c:valAx>
        <c:axId val="90746240"/>
        <c:scaling>
          <c:orientation val="minMax"/>
          <c:max val="85"/>
          <c:min val="4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r>
                  <a:rPr lang="fr-FR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Espérance de vie</a:t>
                </a:r>
                <a:r>
                  <a:rPr lang="fr-FR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à la naissance</a:t>
                </a:r>
                <a:endParaRPr lang="fr-FR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8.774460484106153E-2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spPr>
          <a:ln>
            <a:noFill/>
          </a:ln>
        </c:spPr>
        <c:crossAx val="90743552"/>
        <c:crosses val="autoZero"/>
        <c:crossBetween val="midCat"/>
      </c:valAx>
      <c:spPr>
        <a:ln>
          <a:solidFill>
            <a:schemeClr val="bg1">
              <a:lumMod val="7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solidFill>
            <a:schemeClr val="tx1">
              <a:lumMod val="85000"/>
              <a:lumOff val="15000"/>
            </a:schemeClr>
          </a:solidFill>
        </a:defRPr>
      </a:pPr>
      <a:endParaRPr lang="fr-FR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089129483814524"/>
          <c:y val="5.1400554097404488E-2"/>
          <c:w val="0.80335870516185459"/>
          <c:h val="0.77979512977544474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rgbClr val="4F81BD">
                  <a:lumMod val="40000"/>
                  <a:lumOff val="60000"/>
                </a:srgbClr>
              </a:solidFill>
              <a:ln>
                <a:solidFill>
                  <a:schemeClr val="accent1">
                    <a:lumMod val="7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0.10833333333333336"/>
                  <c:y val="-1.3888888888888829E-2"/>
                </c:manualLayout>
              </c:layout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1</a:t>
                    </a:r>
                    <a:r>
                      <a:rPr lang="en-US"/>
                      <a:t>980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0.125"/>
                  <c:y val="-4.629666083406243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France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/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2</a:t>
                    </a:r>
                    <a:r>
                      <a:rPr lang="en-US"/>
                      <a:t>010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'Graph 02b'!$B$4:$B$34</c:f>
              <c:numCache>
                <c:formatCode>General</c:formatCode>
                <c:ptCount val="31"/>
                <c:pt idx="0">
                  <c:v>9502.2014015976947</c:v>
                </c:pt>
                <c:pt idx="1">
                  <c:v>10442.590235803689</c:v>
                </c:pt>
                <c:pt idx="2">
                  <c:v>11286.261953658681</c:v>
                </c:pt>
                <c:pt idx="3">
                  <c:v>11810.736760137299</c:v>
                </c:pt>
                <c:pt idx="4">
                  <c:v>12366.456504574666</c:v>
                </c:pt>
                <c:pt idx="5">
                  <c:v>12875.666004756129</c:v>
                </c:pt>
                <c:pt idx="6">
                  <c:v>13384.046536464388</c:v>
                </c:pt>
                <c:pt idx="7">
                  <c:v>14025.178693821585</c:v>
                </c:pt>
                <c:pt idx="8">
                  <c:v>15102.037283697853</c:v>
                </c:pt>
                <c:pt idx="9">
                  <c:v>16242.582849236873</c:v>
                </c:pt>
                <c:pt idx="10">
                  <c:v>17225.034206580913</c:v>
                </c:pt>
                <c:pt idx="11">
                  <c:v>17935.595421502338</c:v>
                </c:pt>
                <c:pt idx="12">
                  <c:v>18549.874769146591</c:v>
                </c:pt>
                <c:pt idx="13">
                  <c:v>18750.630009076511</c:v>
                </c:pt>
                <c:pt idx="14">
                  <c:v>19492.208551562147</c:v>
                </c:pt>
                <c:pt idx="15">
                  <c:v>20220.551065752468</c:v>
                </c:pt>
                <c:pt idx="16">
                  <c:v>20755.508386846366</c:v>
                </c:pt>
                <c:pt idx="17">
                  <c:v>21643.096894832361</c:v>
                </c:pt>
                <c:pt idx="18">
                  <c:v>22664.330493986152</c:v>
                </c:pt>
                <c:pt idx="19">
                  <c:v>23541.550406331302</c:v>
                </c:pt>
                <c:pt idx="20">
                  <c:v>25171.931162556593</c:v>
                </c:pt>
                <c:pt idx="21">
                  <c:v>26527.425646886895</c:v>
                </c:pt>
                <c:pt idx="22">
                  <c:v>27586.795473752878</c:v>
                </c:pt>
                <c:pt idx="23">
                  <c:v>27193.153172253758</c:v>
                </c:pt>
                <c:pt idx="24">
                  <c:v>28090.00068132623</c:v>
                </c:pt>
                <c:pt idx="25">
                  <c:v>29452.66777855884</c:v>
                </c:pt>
                <c:pt idx="26">
                  <c:v>31315.363082501575</c:v>
                </c:pt>
                <c:pt idx="27">
                  <c:v>33024.638232451143</c:v>
                </c:pt>
                <c:pt idx="28">
                  <c:v>34041.011581412531</c:v>
                </c:pt>
                <c:pt idx="29">
                  <c:v>33545.454532052696</c:v>
                </c:pt>
                <c:pt idx="30">
                  <c:v>34107.020939415095</c:v>
                </c:pt>
              </c:numCache>
            </c:numRef>
          </c:xVal>
          <c:yVal>
            <c:numRef>
              <c:f>'Graph 02b'!$C$4:$C$34</c:f>
              <c:numCache>
                <c:formatCode>General</c:formatCode>
                <c:ptCount val="31"/>
                <c:pt idx="0">
                  <c:v>74.051219512195132</c:v>
                </c:pt>
                <c:pt idx="1">
                  <c:v>74.300000000000011</c:v>
                </c:pt>
                <c:pt idx="2">
                  <c:v>74.500000000000014</c:v>
                </c:pt>
                <c:pt idx="3">
                  <c:v>74.800000000000011</c:v>
                </c:pt>
                <c:pt idx="4">
                  <c:v>75</c:v>
                </c:pt>
                <c:pt idx="5">
                  <c:v>75.300000000000011</c:v>
                </c:pt>
                <c:pt idx="6">
                  <c:v>75.600000000000009</c:v>
                </c:pt>
                <c:pt idx="7">
                  <c:v>75.8</c:v>
                </c:pt>
                <c:pt idx="8">
                  <c:v>76.100000000000009</c:v>
                </c:pt>
                <c:pt idx="9">
                  <c:v>76.348780487804859</c:v>
                </c:pt>
                <c:pt idx="10">
                  <c:v>76.600000000000009</c:v>
                </c:pt>
                <c:pt idx="11">
                  <c:v>76.848780487804888</c:v>
                </c:pt>
                <c:pt idx="12">
                  <c:v>77.100000000000009</c:v>
                </c:pt>
                <c:pt idx="13">
                  <c:v>77.300000000000011</c:v>
                </c:pt>
                <c:pt idx="14">
                  <c:v>77.648780487804814</c:v>
                </c:pt>
                <c:pt idx="15">
                  <c:v>77.751219512195121</c:v>
                </c:pt>
                <c:pt idx="16">
                  <c:v>77.953658536585266</c:v>
                </c:pt>
                <c:pt idx="17">
                  <c:v>78.304878048780367</c:v>
                </c:pt>
                <c:pt idx="18">
                  <c:v>78.456097560975621</c:v>
                </c:pt>
                <c:pt idx="19">
                  <c:v>78.607317073170748</c:v>
                </c:pt>
                <c:pt idx="20">
                  <c:v>78.958536585365863</c:v>
                </c:pt>
                <c:pt idx="21">
                  <c:v>79.058536585365871</c:v>
                </c:pt>
                <c:pt idx="22">
                  <c:v>79.260975609756116</c:v>
                </c:pt>
                <c:pt idx="23">
                  <c:v>79.263414634146443</c:v>
                </c:pt>
                <c:pt idx="24">
                  <c:v>80.163414634146363</c:v>
                </c:pt>
                <c:pt idx="25">
                  <c:v>80.114634146341473</c:v>
                </c:pt>
                <c:pt idx="26">
                  <c:v>80.514634146341493</c:v>
                </c:pt>
                <c:pt idx="27">
                  <c:v>80.814634146341476</c:v>
                </c:pt>
                <c:pt idx="28">
                  <c:v>80.868292682926779</c:v>
                </c:pt>
                <c:pt idx="29">
                  <c:v>81.068292682926838</c:v>
                </c:pt>
                <c:pt idx="30">
                  <c:v>81.368292682926779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1107328"/>
        <c:axId val="91109632"/>
      </c:scatterChart>
      <c:valAx>
        <c:axId val="911073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r>
                  <a:rPr lang="fr-FR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PIB par habitant ($</a:t>
                </a:r>
                <a:r>
                  <a:rPr lang="fr-FR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PPA)</a:t>
                </a:r>
                <a:endParaRPr lang="fr-FR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c:rich>
          </c:tx>
          <c:layout>
            <c:manualLayout>
              <c:xMode val="edge"/>
              <c:yMode val="edge"/>
              <c:x val="0.39127187226596727"/>
              <c:y val="0.9203470399533392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>
                <a:lumMod val="85000"/>
                <a:lumOff val="15000"/>
              </a:schemeClr>
            </a:solidFill>
          </a:ln>
        </c:spPr>
        <c:crossAx val="91109632"/>
        <c:crosses val="autoZero"/>
        <c:crossBetween val="midCat"/>
        <c:dispUnits>
          <c:builtInUnit val="thousands"/>
          <c:dispUnitsLbl>
            <c:layout>
              <c:manualLayout>
                <c:xMode val="edge"/>
                <c:yMode val="edge"/>
                <c:x val="0.81997222222222221"/>
                <c:y val="0.75736074657334551"/>
              </c:manualLayout>
            </c:layout>
            <c:txPr>
              <a:bodyPr/>
              <a:lstStyle/>
              <a:p>
                <a:pPr>
                  <a:defRPr b="0"/>
                </a:pPr>
                <a:endParaRPr lang="fr-FR"/>
              </a:p>
            </c:txPr>
          </c:dispUnitsLbl>
        </c:dispUnits>
      </c:valAx>
      <c:valAx>
        <c:axId val="91109632"/>
        <c:scaling>
          <c:orientation val="minMax"/>
          <c:min val="6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r>
                  <a:rPr lang="fr-FR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Espérance de vie à la naissance</a:t>
                </a:r>
              </a:p>
            </c:rich>
          </c:tx>
          <c:layout>
            <c:manualLayout>
              <c:xMode val="edge"/>
              <c:yMode val="edge"/>
              <c:x val="1.1111111111111124E-2"/>
              <c:y val="6.2281641878098593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91107328"/>
        <c:crosses val="autoZero"/>
        <c:crossBetween val="midCat"/>
      </c:valAx>
      <c:spPr>
        <a:ln>
          <a:solidFill>
            <a:schemeClr val="bg1">
              <a:lumMod val="7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solidFill>
            <a:schemeClr val="tx1">
              <a:lumMod val="85000"/>
              <a:lumOff val="15000"/>
            </a:schemeClr>
          </a:solidFill>
        </a:defRPr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849518810148797E-2"/>
          <c:y val="5.0925925925925923E-2"/>
          <c:w val="0.87185892388451514"/>
          <c:h val="0.83779308836395461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circle"/>
            <c:size val="6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rgbClr val="7A003C"/>
                </a:solidFill>
              </a:ln>
            </c:spPr>
          </c:marker>
          <c:dLbls>
            <c:dLbl>
              <c:idx val="0"/>
              <c:layout>
                <c:manualLayout>
                  <c:x val="-3.040849867256129E-2"/>
                  <c:y val="4.8991470083570972E-2"/>
                </c:manualLayout>
              </c:layout>
              <c:tx>
                <c:rich>
                  <a:bodyPr/>
                  <a:lstStyle/>
                  <a:p>
                    <a:r>
                      <a:rPr lang="en-US" b="1">
                        <a:solidFill>
                          <a:srgbClr val="7A003C"/>
                        </a:solidFill>
                      </a:rPr>
                      <a:t>1</a:t>
                    </a:r>
                    <a:r>
                      <a:rPr lang="en-US"/>
                      <a:t>980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0.12909317547092483"/>
                  <c:y val="-6.072434852917577E-2"/>
                </c:manualLayout>
              </c:layout>
              <c:tx>
                <c:rich>
                  <a:bodyPr/>
                  <a:lstStyle/>
                  <a:p>
                    <a:r>
                      <a:rPr lang="en-US" b="1">
                        <a:solidFill>
                          <a:srgbClr val="7A003C"/>
                        </a:solidFill>
                      </a:rPr>
                      <a:t>M</a:t>
                    </a:r>
                    <a:r>
                      <a:rPr lang="en-US"/>
                      <a:t>onde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/>
              <c:tx>
                <c:rich>
                  <a:bodyPr/>
                  <a:lstStyle/>
                  <a:p>
                    <a:r>
                      <a:rPr lang="en-US" b="1">
                        <a:solidFill>
                          <a:srgbClr val="7A003C"/>
                        </a:solidFill>
                      </a:rPr>
                      <a:t>2</a:t>
                    </a:r>
                    <a:r>
                      <a:rPr lang="en-US"/>
                      <a:t>010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7A003C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'Graph 02b'!$D$4:$D$35</c:f>
              <c:numCache>
                <c:formatCode>General</c:formatCode>
                <c:ptCount val="32"/>
                <c:pt idx="0">
                  <c:v>2754.8845255013252</c:v>
                </c:pt>
                <c:pt idx="1">
                  <c:v>3025.5216838303622</c:v>
                </c:pt>
                <c:pt idx="2">
                  <c:v>3175.1688984637872</c:v>
                </c:pt>
                <c:pt idx="3">
                  <c:v>3333.799259820446</c:v>
                </c:pt>
                <c:pt idx="4">
                  <c:v>3559.7599969921052</c:v>
                </c:pt>
                <c:pt idx="5">
                  <c:v>3742.6849344421753</c:v>
                </c:pt>
                <c:pt idx="6">
                  <c:v>3887.3406550476934</c:v>
                </c:pt>
                <c:pt idx="7">
                  <c:v>4075.6290474728207</c:v>
                </c:pt>
                <c:pt idx="8">
                  <c:v>4340.3524263000436</c:v>
                </c:pt>
                <c:pt idx="9">
                  <c:v>4593.764754131872</c:v>
                </c:pt>
                <c:pt idx="10">
                  <c:v>4817.0652778373724</c:v>
                </c:pt>
                <c:pt idx="11">
                  <c:v>4973.1863488938725</c:v>
                </c:pt>
                <c:pt idx="12">
                  <c:v>5099.8483137626636</c:v>
                </c:pt>
                <c:pt idx="13">
                  <c:v>5228.7901804870744</c:v>
                </c:pt>
                <c:pt idx="14">
                  <c:v>5426.9588169226672</c:v>
                </c:pt>
                <c:pt idx="15">
                  <c:v>5643.7895492505913</c:v>
                </c:pt>
                <c:pt idx="16">
                  <c:v>5878.7285845072756</c:v>
                </c:pt>
                <c:pt idx="17">
                  <c:v>6142.0515756221557</c:v>
                </c:pt>
                <c:pt idx="18">
                  <c:v>6318.0705730596255</c:v>
                </c:pt>
                <c:pt idx="19">
                  <c:v>6546.5513514093518</c:v>
                </c:pt>
                <c:pt idx="20">
                  <c:v>6936.8367443177458</c:v>
                </c:pt>
                <c:pt idx="21">
                  <c:v>7177.7662855119315</c:v>
                </c:pt>
                <c:pt idx="22">
                  <c:v>7423.4949746544244</c:v>
                </c:pt>
                <c:pt idx="23">
                  <c:v>7748.5238561308088</c:v>
                </c:pt>
                <c:pt idx="24">
                  <c:v>8251.0573894514</c:v>
                </c:pt>
                <c:pt idx="25">
                  <c:v>8795.5476260501437</c:v>
                </c:pt>
                <c:pt idx="26">
                  <c:v>9515.0251773154905</c:v>
                </c:pt>
                <c:pt idx="27">
                  <c:v>10183.853243352576</c:v>
                </c:pt>
                <c:pt idx="28">
                  <c:v>10646.916766494722</c:v>
                </c:pt>
                <c:pt idx="29">
                  <c:v>10564.352212045162</c:v>
                </c:pt>
                <c:pt idx="30">
                  <c:v>11072.387716210545</c:v>
                </c:pt>
                <c:pt idx="31">
                  <c:v>11639.706532174638</c:v>
                </c:pt>
              </c:numCache>
            </c:numRef>
          </c:xVal>
          <c:yVal>
            <c:numRef>
              <c:f>'Graph 02b'!$E$4:$E$35</c:f>
              <c:numCache>
                <c:formatCode>General</c:formatCode>
                <c:ptCount val="32"/>
                <c:pt idx="0">
                  <c:v>62.940575541203494</c:v>
                </c:pt>
                <c:pt idx="1">
                  <c:v>63.233674862326446</c:v>
                </c:pt>
                <c:pt idx="2">
                  <c:v>63.521459869640914</c:v>
                </c:pt>
                <c:pt idx="3">
                  <c:v>63.741491589049303</c:v>
                </c:pt>
                <c:pt idx="4">
                  <c:v>63.985586305712687</c:v>
                </c:pt>
                <c:pt idx="5">
                  <c:v>64.230355233086797</c:v>
                </c:pt>
                <c:pt idx="6">
                  <c:v>64.525963702104448</c:v>
                </c:pt>
                <c:pt idx="7">
                  <c:v>64.776528093332416</c:v>
                </c:pt>
                <c:pt idx="8">
                  <c:v>64.983291372174818</c:v>
                </c:pt>
                <c:pt idx="9">
                  <c:v>65.198454743539614</c:v>
                </c:pt>
                <c:pt idx="10">
                  <c:v>65.386176523779326</c:v>
                </c:pt>
                <c:pt idx="11">
                  <c:v>65.558539219792209</c:v>
                </c:pt>
                <c:pt idx="12">
                  <c:v>65.701854185198727</c:v>
                </c:pt>
                <c:pt idx="13">
                  <c:v>65.796961067500973</c:v>
                </c:pt>
                <c:pt idx="14">
                  <c:v>65.977598946333174</c:v>
                </c:pt>
                <c:pt idx="15">
                  <c:v>66.151108628095713</c:v>
                </c:pt>
                <c:pt idx="16">
                  <c:v>66.389512031678549</c:v>
                </c:pt>
                <c:pt idx="17">
                  <c:v>66.629165224395393</c:v>
                </c:pt>
                <c:pt idx="18">
                  <c:v>66.812870027816288</c:v>
                </c:pt>
                <c:pt idx="19">
                  <c:v>66.989125540877211</c:v>
                </c:pt>
                <c:pt idx="20">
                  <c:v>67.203399133629588</c:v>
                </c:pt>
                <c:pt idx="21">
                  <c:v>67.43412380623738</c:v>
                </c:pt>
                <c:pt idx="22">
                  <c:v>67.631516585166025</c:v>
                </c:pt>
                <c:pt idx="23">
                  <c:v>67.839808793926068</c:v>
                </c:pt>
                <c:pt idx="24">
                  <c:v>68.107894501188952</c:v>
                </c:pt>
                <c:pt idx="25">
                  <c:v>68.318236969743296</c:v>
                </c:pt>
                <c:pt idx="26">
                  <c:v>68.602508752994751</c:v>
                </c:pt>
                <c:pt idx="27">
                  <c:v>68.867516079092226</c:v>
                </c:pt>
                <c:pt idx="28">
                  <c:v>69.104480752813018</c:v>
                </c:pt>
                <c:pt idx="29">
                  <c:v>69.387454067400256</c:v>
                </c:pt>
                <c:pt idx="30">
                  <c:v>69.639885001042614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1146496"/>
        <c:axId val="91148288"/>
      </c:scatterChart>
      <c:valAx>
        <c:axId val="91146496"/>
        <c:scaling>
          <c:orientation val="minMax"/>
          <c:max val="40000"/>
        </c:scaling>
        <c:delete val="1"/>
        <c:axPos val="b"/>
        <c:numFmt formatCode="General" sourceLinked="1"/>
        <c:majorTickMark val="out"/>
        <c:minorTickMark val="none"/>
        <c:tickLblPos val="none"/>
        <c:crossAx val="91148288"/>
        <c:crosses val="autoZero"/>
        <c:crossBetween val="midCat"/>
      </c:valAx>
      <c:valAx>
        <c:axId val="91148288"/>
        <c:scaling>
          <c:orientation val="minMax"/>
          <c:max val="85"/>
          <c:min val="60"/>
        </c:scaling>
        <c:delete val="1"/>
        <c:axPos val="l"/>
        <c:numFmt formatCode="General" sourceLinked="1"/>
        <c:majorTickMark val="out"/>
        <c:minorTickMark val="none"/>
        <c:tickLblPos val="none"/>
        <c:crossAx val="91146496"/>
        <c:crosses val="autoZero"/>
        <c:crossBetween val="midCat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4150094433951874E-2"/>
          <c:y val="0.13242109735554908"/>
          <c:w val="0.89581294039489889"/>
          <c:h val="0.77199793116080295"/>
        </c:manualLayout>
      </c:layout>
      <c:lineChart>
        <c:grouping val="standard"/>
        <c:varyColors val="0"/>
        <c:ser>
          <c:idx val="0"/>
          <c:order val="0"/>
          <c:tx>
            <c:strRef>
              <c:f>Feuil1!$A$50</c:f>
              <c:strCache>
                <c:ptCount val="1"/>
                <c:pt idx="0">
                  <c:v> Adm. centrales</c:v>
                </c:pt>
              </c:strCache>
            </c:strRef>
          </c:tx>
          <c:spPr>
            <a:ln w="38100">
              <a:solidFill>
                <a:srgbClr val="7A003C"/>
              </a:solidFill>
            </a:ln>
          </c:spPr>
          <c:marker>
            <c:symbol val="none"/>
          </c:marker>
          <c:cat>
            <c:numRef>
              <c:f>Feuil1!$D$49:$AI$49</c:f>
              <c:numCache>
                <c:formatCode>00</c:formatCode>
                <c:ptCount val="32"/>
                <c:pt idx="0">
                  <c:v>80</c:v>
                </c:pt>
                <c:pt idx="1">
                  <c:v>81</c:v>
                </c:pt>
                <c:pt idx="2">
                  <c:v>82</c:v>
                </c:pt>
                <c:pt idx="3">
                  <c:v>83</c:v>
                </c:pt>
                <c:pt idx="4">
                  <c:v>84</c:v>
                </c:pt>
                <c:pt idx="5">
                  <c:v>85</c:v>
                </c:pt>
                <c:pt idx="6">
                  <c:v>86</c:v>
                </c:pt>
                <c:pt idx="7">
                  <c:v>87</c:v>
                </c:pt>
                <c:pt idx="8">
                  <c:v>88</c:v>
                </c:pt>
                <c:pt idx="9">
                  <c:v>89</c:v>
                </c:pt>
                <c:pt idx="10">
                  <c:v>90</c:v>
                </c:pt>
                <c:pt idx="11">
                  <c:v>91</c:v>
                </c:pt>
                <c:pt idx="12">
                  <c:v>92</c:v>
                </c:pt>
                <c:pt idx="13">
                  <c:v>93</c:v>
                </c:pt>
                <c:pt idx="14">
                  <c:v>94</c:v>
                </c:pt>
                <c:pt idx="15">
                  <c:v>95</c:v>
                </c:pt>
                <c:pt idx="16">
                  <c:v>96</c:v>
                </c:pt>
                <c:pt idx="17">
                  <c:v>97</c:v>
                </c:pt>
                <c:pt idx="18">
                  <c:v>98</c:v>
                </c:pt>
                <c:pt idx="19">
                  <c:v>99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  <c:pt idx="24">
                  <c:v>4</c:v>
                </c:pt>
                <c:pt idx="25">
                  <c:v>5</c:v>
                </c:pt>
                <c:pt idx="26">
                  <c:v>6</c:v>
                </c:pt>
                <c:pt idx="27">
                  <c:v>7</c:v>
                </c:pt>
                <c:pt idx="28">
                  <c:v>8</c:v>
                </c:pt>
                <c:pt idx="29">
                  <c:v>9</c:v>
                </c:pt>
                <c:pt idx="30">
                  <c:v>10</c:v>
                </c:pt>
                <c:pt idx="31">
                  <c:v>11</c:v>
                </c:pt>
              </c:numCache>
            </c:numRef>
          </c:cat>
          <c:val>
            <c:numRef>
              <c:f>Feuil1!$D$50:$AI$50</c:f>
              <c:numCache>
                <c:formatCode>#,##0.0</c:formatCode>
                <c:ptCount val="32"/>
                <c:pt idx="0">
                  <c:v>101.765</c:v>
                </c:pt>
                <c:pt idx="1">
                  <c:v>121.69598999999998</c:v>
                </c:pt>
                <c:pt idx="2">
                  <c:v>143.50248000000047</c:v>
                </c:pt>
                <c:pt idx="3">
                  <c:v>161.43646000000001</c:v>
                </c:pt>
                <c:pt idx="4">
                  <c:v>178.53725000000003</c:v>
                </c:pt>
                <c:pt idx="5">
                  <c:v>193.89110000000062</c:v>
                </c:pt>
                <c:pt idx="6">
                  <c:v>201.57663000000002</c:v>
                </c:pt>
                <c:pt idx="7">
                  <c:v>208.04630000000003</c:v>
                </c:pt>
                <c:pt idx="8">
                  <c:v>220.35049000000083</c:v>
                </c:pt>
                <c:pt idx="9">
                  <c:v>228.17971999999995</c:v>
                </c:pt>
                <c:pt idx="10">
                  <c:v>241.13090000000003</c:v>
                </c:pt>
                <c:pt idx="11">
                  <c:v>251.12809000000001</c:v>
                </c:pt>
                <c:pt idx="12">
                  <c:v>266.08903000000004</c:v>
                </c:pt>
                <c:pt idx="13">
                  <c:v>290.49286999999993</c:v>
                </c:pt>
                <c:pt idx="14">
                  <c:v>292.35892000000001</c:v>
                </c:pt>
                <c:pt idx="15">
                  <c:v>301.35910000000001</c:v>
                </c:pt>
                <c:pt idx="16">
                  <c:v>308.21230000000003</c:v>
                </c:pt>
                <c:pt idx="17">
                  <c:v>318.08649999999869</c:v>
                </c:pt>
                <c:pt idx="18">
                  <c:v>317.30629999999923</c:v>
                </c:pt>
                <c:pt idx="19">
                  <c:v>330.93269999999899</c:v>
                </c:pt>
                <c:pt idx="20">
                  <c:v>333.94300000000004</c:v>
                </c:pt>
                <c:pt idx="21">
                  <c:v>348.29079999999863</c:v>
                </c:pt>
                <c:pt idx="22">
                  <c:v>368.78590000000003</c:v>
                </c:pt>
                <c:pt idx="23">
                  <c:v>373.76780000000002</c:v>
                </c:pt>
                <c:pt idx="24">
                  <c:v>391.39599999999899</c:v>
                </c:pt>
                <c:pt idx="25">
                  <c:v>401.03889999999899</c:v>
                </c:pt>
                <c:pt idx="26">
                  <c:v>395.20287000000002</c:v>
                </c:pt>
                <c:pt idx="27">
                  <c:v>410.7878</c:v>
                </c:pt>
                <c:pt idx="28">
                  <c:v>425.84900000000141</c:v>
                </c:pt>
                <c:pt idx="29">
                  <c:v>435.84100000000001</c:v>
                </c:pt>
                <c:pt idx="30">
                  <c:v>473.59399999999869</c:v>
                </c:pt>
                <c:pt idx="31">
                  <c:v>446.67200000000008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Feuil1!$A$51</c:f>
              <c:strCache>
                <c:ptCount val="1"/>
                <c:pt idx="0">
                  <c:v> Adm. locales</c:v>
                </c:pt>
              </c:strCache>
            </c:strRef>
          </c:tx>
          <c:spPr>
            <a:ln w="38100">
              <a:solidFill>
                <a:srgbClr val="4F81BD">
                  <a:lumMod val="60000"/>
                  <a:lumOff val="40000"/>
                </a:srgbClr>
              </a:solidFill>
            </a:ln>
          </c:spPr>
          <c:marker>
            <c:symbol val="none"/>
          </c:marker>
          <c:cat>
            <c:numRef>
              <c:f>Feuil1!$D$49:$AI$49</c:f>
              <c:numCache>
                <c:formatCode>00</c:formatCode>
                <c:ptCount val="32"/>
                <c:pt idx="0">
                  <c:v>80</c:v>
                </c:pt>
                <c:pt idx="1">
                  <c:v>81</c:v>
                </c:pt>
                <c:pt idx="2">
                  <c:v>82</c:v>
                </c:pt>
                <c:pt idx="3">
                  <c:v>83</c:v>
                </c:pt>
                <c:pt idx="4">
                  <c:v>84</c:v>
                </c:pt>
                <c:pt idx="5">
                  <c:v>85</c:v>
                </c:pt>
                <c:pt idx="6">
                  <c:v>86</c:v>
                </c:pt>
                <c:pt idx="7">
                  <c:v>87</c:v>
                </c:pt>
                <c:pt idx="8">
                  <c:v>88</c:v>
                </c:pt>
                <c:pt idx="9">
                  <c:v>89</c:v>
                </c:pt>
                <c:pt idx="10">
                  <c:v>90</c:v>
                </c:pt>
                <c:pt idx="11">
                  <c:v>91</c:v>
                </c:pt>
                <c:pt idx="12">
                  <c:v>92</c:v>
                </c:pt>
                <c:pt idx="13">
                  <c:v>93</c:v>
                </c:pt>
                <c:pt idx="14">
                  <c:v>94</c:v>
                </c:pt>
                <c:pt idx="15">
                  <c:v>95</c:v>
                </c:pt>
                <c:pt idx="16">
                  <c:v>96</c:v>
                </c:pt>
                <c:pt idx="17">
                  <c:v>97</c:v>
                </c:pt>
                <c:pt idx="18">
                  <c:v>98</c:v>
                </c:pt>
                <c:pt idx="19">
                  <c:v>99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  <c:pt idx="24">
                  <c:v>4</c:v>
                </c:pt>
                <c:pt idx="25">
                  <c:v>5</c:v>
                </c:pt>
                <c:pt idx="26">
                  <c:v>6</c:v>
                </c:pt>
                <c:pt idx="27">
                  <c:v>7</c:v>
                </c:pt>
                <c:pt idx="28">
                  <c:v>8</c:v>
                </c:pt>
                <c:pt idx="29">
                  <c:v>9</c:v>
                </c:pt>
                <c:pt idx="30">
                  <c:v>10</c:v>
                </c:pt>
                <c:pt idx="31">
                  <c:v>11</c:v>
                </c:pt>
              </c:numCache>
            </c:numRef>
          </c:cat>
          <c:val>
            <c:numRef>
              <c:f>Feuil1!$D$51:$AI$51</c:f>
              <c:numCache>
                <c:formatCode>#,##0.0</c:formatCode>
                <c:ptCount val="32"/>
                <c:pt idx="0">
                  <c:v>35.439010000000003</c:v>
                </c:pt>
                <c:pt idx="1">
                  <c:v>41.442150000000012</c:v>
                </c:pt>
                <c:pt idx="2">
                  <c:v>49.143790000000003</c:v>
                </c:pt>
                <c:pt idx="3">
                  <c:v>55.581430000000005</c:v>
                </c:pt>
                <c:pt idx="4">
                  <c:v>57.317199999999993</c:v>
                </c:pt>
                <c:pt idx="5">
                  <c:v>63.321800000000003</c:v>
                </c:pt>
                <c:pt idx="6">
                  <c:v>70.205069999999992</c:v>
                </c:pt>
                <c:pt idx="7">
                  <c:v>73.81228999999999</c:v>
                </c:pt>
                <c:pt idx="8">
                  <c:v>80.483109999999996</c:v>
                </c:pt>
                <c:pt idx="9">
                  <c:v>87.022869999999998</c:v>
                </c:pt>
                <c:pt idx="10">
                  <c:v>92.965940000000003</c:v>
                </c:pt>
                <c:pt idx="11">
                  <c:v>101.16369000000002</c:v>
                </c:pt>
                <c:pt idx="12">
                  <c:v>106.26095000000002</c:v>
                </c:pt>
                <c:pt idx="13">
                  <c:v>108.31126000000037</c:v>
                </c:pt>
                <c:pt idx="14">
                  <c:v>113.81420000000033</c:v>
                </c:pt>
                <c:pt idx="15">
                  <c:v>117.84990000000002</c:v>
                </c:pt>
                <c:pt idx="16">
                  <c:v>123.2059</c:v>
                </c:pt>
                <c:pt idx="17">
                  <c:v>122.5565</c:v>
                </c:pt>
                <c:pt idx="18">
                  <c:v>126.19410000000002</c:v>
                </c:pt>
                <c:pt idx="19">
                  <c:v>131.65690000000001</c:v>
                </c:pt>
                <c:pt idx="20">
                  <c:v>141.29549999999998</c:v>
                </c:pt>
                <c:pt idx="21">
                  <c:v>144.69830000000007</c:v>
                </c:pt>
                <c:pt idx="22">
                  <c:v>154.0514000000006</c:v>
                </c:pt>
                <c:pt idx="23">
                  <c:v>162.97070000000005</c:v>
                </c:pt>
                <c:pt idx="24">
                  <c:v>177.59870000000001</c:v>
                </c:pt>
                <c:pt idx="25">
                  <c:v>187.1454</c:v>
                </c:pt>
                <c:pt idx="26">
                  <c:v>198.53330000000003</c:v>
                </c:pt>
                <c:pt idx="27">
                  <c:v>212.90800000000004</c:v>
                </c:pt>
                <c:pt idx="28">
                  <c:v>222.40900000000002</c:v>
                </c:pt>
                <c:pt idx="29">
                  <c:v>229.82500000000007</c:v>
                </c:pt>
                <c:pt idx="30">
                  <c:v>229.20099999999999</c:v>
                </c:pt>
                <c:pt idx="31">
                  <c:v>234.43100000000001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Feuil1!$A$52</c:f>
              <c:strCache>
                <c:ptCount val="1"/>
                <c:pt idx="0">
                  <c:v> Adm. de Sécurité sociale</c:v>
                </c:pt>
              </c:strCache>
            </c:strRef>
          </c:tx>
          <c:spPr>
            <a:ln w="38100">
              <a:solidFill>
                <a:sysClr val="window" lastClr="FFFFFF">
                  <a:lumMod val="65000"/>
                </a:sysClr>
              </a:solidFill>
            </a:ln>
          </c:spPr>
          <c:marker>
            <c:symbol val="none"/>
          </c:marker>
          <c:cat>
            <c:numRef>
              <c:f>Feuil1!$D$49:$AI$49</c:f>
              <c:numCache>
                <c:formatCode>00</c:formatCode>
                <c:ptCount val="32"/>
                <c:pt idx="0">
                  <c:v>80</c:v>
                </c:pt>
                <c:pt idx="1">
                  <c:v>81</c:v>
                </c:pt>
                <c:pt idx="2">
                  <c:v>82</c:v>
                </c:pt>
                <c:pt idx="3">
                  <c:v>83</c:v>
                </c:pt>
                <c:pt idx="4">
                  <c:v>84</c:v>
                </c:pt>
                <c:pt idx="5">
                  <c:v>85</c:v>
                </c:pt>
                <c:pt idx="6">
                  <c:v>86</c:v>
                </c:pt>
                <c:pt idx="7">
                  <c:v>87</c:v>
                </c:pt>
                <c:pt idx="8">
                  <c:v>88</c:v>
                </c:pt>
                <c:pt idx="9">
                  <c:v>89</c:v>
                </c:pt>
                <c:pt idx="10">
                  <c:v>90</c:v>
                </c:pt>
                <c:pt idx="11">
                  <c:v>91</c:v>
                </c:pt>
                <c:pt idx="12">
                  <c:v>92</c:v>
                </c:pt>
                <c:pt idx="13">
                  <c:v>93</c:v>
                </c:pt>
                <c:pt idx="14">
                  <c:v>94</c:v>
                </c:pt>
                <c:pt idx="15">
                  <c:v>95</c:v>
                </c:pt>
                <c:pt idx="16">
                  <c:v>96</c:v>
                </c:pt>
                <c:pt idx="17">
                  <c:v>97</c:v>
                </c:pt>
                <c:pt idx="18">
                  <c:v>98</c:v>
                </c:pt>
                <c:pt idx="19">
                  <c:v>99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  <c:pt idx="24">
                  <c:v>4</c:v>
                </c:pt>
                <c:pt idx="25">
                  <c:v>5</c:v>
                </c:pt>
                <c:pt idx="26">
                  <c:v>6</c:v>
                </c:pt>
                <c:pt idx="27">
                  <c:v>7</c:v>
                </c:pt>
                <c:pt idx="28">
                  <c:v>8</c:v>
                </c:pt>
                <c:pt idx="29">
                  <c:v>9</c:v>
                </c:pt>
                <c:pt idx="30">
                  <c:v>10</c:v>
                </c:pt>
                <c:pt idx="31">
                  <c:v>11</c:v>
                </c:pt>
              </c:numCache>
            </c:numRef>
          </c:cat>
          <c:val>
            <c:numRef>
              <c:f>Feuil1!$D$52:$AI$52</c:f>
              <c:numCache>
                <c:formatCode>#,##0.0</c:formatCode>
                <c:ptCount val="32"/>
                <c:pt idx="0">
                  <c:v>88.647920000000127</c:v>
                </c:pt>
                <c:pt idx="1">
                  <c:v>105.41983999999999</c:v>
                </c:pt>
                <c:pt idx="2">
                  <c:v>125.41439000000022</c:v>
                </c:pt>
                <c:pt idx="3">
                  <c:v>139.57657999999998</c:v>
                </c:pt>
                <c:pt idx="4">
                  <c:v>152.66748000000001</c:v>
                </c:pt>
                <c:pt idx="5">
                  <c:v>163.99840000000069</c:v>
                </c:pt>
                <c:pt idx="6">
                  <c:v>174.82857000000001</c:v>
                </c:pt>
                <c:pt idx="7">
                  <c:v>182.09784000000047</c:v>
                </c:pt>
                <c:pt idx="8">
                  <c:v>194.21950999999927</c:v>
                </c:pt>
                <c:pt idx="9">
                  <c:v>207.39035000000004</c:v>
                </c:pt>
                <c:pt idx="10">
                  <c:v>221.27729000000002</c:v>
                </c:pt>
                <c:pt idx="11">
                  <c:v>236.01652999999996</c:v>
                </c:pt>
                <c:pt idx="12">
                  <c:v>252.68256999999997</c:v>
                </c:pt>
                <c:pt idx="13">
                  <c:v>265.61489999999998</c:v>
                </c:pt>
                <c:pt idx="14">
                  <c:v>273.22229999999894</c:v>
                </c:pt>
                <c:pt idx="15">
                  <c:v>284.97329999999869</c:v>
                </c:pt>
                <c:pt idx="16">
                  <c:v>295.18329999999969</c:v>
                </c:pt>
                <c:pt idx="17">
                  <c:v>302.80070000000006</c:v>
                </c:pt>
                <c:pt idx="18">
                  <c:v>311.82829999999899</c:v>
                </c:pt>
                <c:pt idx="19">
                  <c:v>320.7954999999987</c:v>
                </c:pt>
                <c:pt idx="20">
                  <c:v>331.65640000000008</c:v>
                </c:pt>
                <c:pt idx="21">
                  <c:v>347.90099999999899</c:v>
                </c:pt>
                <c:pt idx="22">
                  <c:v>367.30650000000003</c:v>
                </c:pt>
                <c:pt idx="23">
                  <c:v>386.64430000000038</c:v>
                </c:pt>
                <c:pt idx="24">
                  <c:v>406.18959999999993</c:v>
                </c:pt>
                <c:pt idx="25">
                  <c:v>426.14419999999996</c:v>
                </c:pt>
                <c:pt idx="26">
                  <c:v>438.91599999999869</c:v>
                </c:pt>
                <c:pt idx="27">
                  <c:v>461.58599999999899</c:v>
                </c:pt>
                <c:pt idx="28">
                  <c:v>475.08499999999964</c:v>
                </c:pt>
                <c:pt idx="29">
                  <c:v>497.21200000000005</c:v>
                </c:pt>
                <c:pt idx="30">
                  <c:v>515.27400000000284</c:v>
                </c:pt>
                <c:pt idx="31">
                  <c:v>531.52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405568"/>
        <c:axId val="93407104"/>
      </c:lineChart>
      <c:catAx>
        <c:axId val="93405568"/>
        <c:scaling>
          <c:orientation val="minMax"/>
        </c:scaling>
        <c:delete val="0"/>
        <c:axPos val="b"/>
        <c:numFmt formatCode="00" sourceLinked="1"/>
        <c:majorTickMark val="out"/>
        <c:minorTickMark val="none"/>
        <c:tickLblPos val="low"/>
        <c:spPr>
          <a:ln>
            <a:solidFill>
              <a:sysClr val="windowText" lastClr="000000">
                <a:lumMod val="85000"/>
                <a:lumOff val="15000"/>
              </a:sysClr>
            </a:solidFill>
          </a:ln>
        </c:spPr>
        <c:crossAx val="93407104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93407104"/>
        <c:scaling>
          <c:orientation val="minMax"/>
        </c:scaling>
        <c:delete val="0"/>
        <c:axPos val="l"/>
        <c:majorGridlines>
          <c:spPr>
            <a:ln w="6350">
              <a:solidFill>
                <a:sysClr val="window" lastClr="FFFFFF">
                  <a:lumMod val="85000"/>
                </a:sysClr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>
            <a:noFill/>
          </a:ln>
        </c:spPr>
        <c:crossAx val="93405568"/>
        <c:crosses val="autoZero"/>
        <c:crossBetween val="midCat"/>
      </c:valAx>
      <c:spPr>
        <a:ln>
          <a:solidFill>
            <a:sysClr val="window" lastClr="FFFFFF">
              <a:lumMod val="85000"/>
            </a:sysClr>
          </a:solidFill>
        </a:ln>
      </c:spPr>
    </c:plotArea>
    <c:legend>
      <c:legendPos val="t"/>
      <c:layout>
        <c:manualLayout>
          <c:xMode val="edge"/>
          <c:yMode val="edge"/>
          <c:x val="1.5080951457371027E-2"/>
          <c:y val="4.108027036035038E-3"/>
          <c:w val="0.98491904854262857"/>
          <c:h val="0.1055674744848171"/>
        </c:manualLayout>
      </c:layout>
      <c:overlay val="0"/>
      <c:txPr>
        <a:bodyPr/>
        <a:lstStyle/>
        <a:p>
          <a:pPr>
            <a:defRPr sz="1100"/>
          </a:pPr>
          <a:endParaRPr lang="fr-FR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>
          <a:solidFill>
            <a:schemeClr val="tx1">
              <a:lumMod val="85000"/>
              <a:lumOff val="15000"/>
            </a:schemeClr>
          </a:solidFill>
        </a:defRPr>
      </a:pPr>
      <a:endParaRPr lang="fr-FR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6.3041008596519912E-2"/>
          <c:w val="0.52792809583372169"/>
          <c:h val="0.83263779521039205"/>
        </c:manualLayout>
      </c:layout>
      <c:doughnutChart>
        <c:varyColors val="1"/>
        <c:ser>
          <c:idx val="0"/>
          <c:order val="0"/>
          <c:tx>
            <c:strRef>
              <c:f>Feuil1!$B$5</c:f>
              <c:strCache>
                <c:ptCount val="1"/>
                <c:pt idx="0">
                  <c:v>Déficit en 2011</c:v>
                </c:pt>
              </c:strCache>
            </c:strRef>
          </c:tx>
          <c:dPt>
            <c:idx val="0"/>
            <c:bubble3D val="0"/>
            <c:spPr>
              <a:solidFill>
                <a:srgbClr val="7A003C"/>
              </a:solidFill>
            </c:spPr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Lbls>
            <c:dLbl>
              <c:idx val="1"/>
              <c:layout>
                <c:manualLayout>
                  <c:x val="5.8419228178903014E-2"/>
                  <c:y val="-8.2539723804386358E-2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tx2">
                          <a:lumMod val="75000"/>
                        </a:schemeClr>
                      </a:solidFill>
                    </a:defRPr>
                  </a:pPr>
                  <a:endParaRPr lang="fr-F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Feuil1!$A$6:$A$8</c:f>
              <c:strCache>
                <c:ptCount val="3"/>
                <c:pt idx="0">
                  <c:v> Adm. centrale</c:v>
                </c:pt>
                <c:pt idx="1">
                  <c:v> Adm. locales</c:v>
                </c:pt>
                <c:pt idx="2">
                  <c:v> Adm. de Sécurité sociale</c:v>
                </c:pt>
              </c:strCache>
            </c:strRef>
          </c:cat>
          <c:val>
            <c:numRef>
              <c:f>Feuil1!$B$6:$B$8</c:f>
              <c:numCache>
                <c:formatCode>#,##0.0</c:formatCode>
                <c:ptCount val="3"/>
                <c:pt idx="0">
                  <c:v>-90.2</c:v>
                </c:pt>
                <c:pt idx="1">
                  <c:v>-0.9</c:v>
                </c:pt>
                <c:pt idx="2">
                  <c:v>-12.5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72"/>
        <c:holeSize val="70"/>
      </c:doughnutChart>
    </c:plotArea>
    <c:legend>
      <c:legendPos val="r"/>
      <c:layout>
        <c:manualLayout>
          <c:xMode val="edge"/>
          <c:yMode val="edge"/>
          <c:x val="0.622163451252981"/>
          <c:y val="3.1681347489190298E-2"/>
          <c:w val="0.36783527561907547"/>
          <c:h val="0.53716781844467765"/>
        </c:manualLayout>
      </c:layout>
      <c:overlay val="0"/>
      <c:txPr>
        <a:bodyPr/>
        <a:lstStyle/>
        <a:p>
          <a:pPr>
            <a:defRPr sz="1100"/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>
          <a:solidFill>
            <a:schemeClr val="tx1">
              <a:lumMod val="85000"/>
              <a:lumOff val="15000"/>
            </a:schemeClr>
          </a:solidFill>
        </a:defRPr>
      </a:pPr>
      <a:endParaRPr lang="fr-FR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165108582990202E-2"/>
          <c:y val="1.9312675263114733E-3"/>
          <c:w val="0.55169035667582089"/>
          <c:h val="0.97948914102007534"/>
        </c:manualLayout>
      </c:layout>
      <c:doughnutChart>
        <c:varyColors val="1"/>
        <c:ser>
          <c:idx val="0"/>
          <c:order val="0"/>
          <c:tx>
            <c:strRef>
              <c:f>Feuil1!$D$5</c:f>
              <c:strCache>
                <c:ptCount val="1"/>
                <c:pt idx="0">
                  <c:v>Dette T1 2012</c:v>
                </c:pt>
              </c:strCache>
            </c:strRef>
          </c:tx>
          <c:dPt>
            <c:idx val="0"/>
            <c:bubble3D val="0"/>
            <c:spPr>
              <a:solidFill>
                <a:srgbClr val="7A003C"/>
              </a:solidFill>
            </c:spPr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Lbls>
            <c:dLbl>
              <c:idx val="1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tx2">
                          <a:lumMod val="75000"/>
                        </a:schemeClr>
                      </a:solidFill>
                    </a:defRPr>
                  </a:pPr>
                  <a:endParaRPr lang="fr-F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Feuil1!$A$6:$A$8</c:f>
              <c:strCache>
                <c:ptCount val="3"/>
                <c:pt idx="0">
                  <c:v> Adm. centrale</c:v>
                </c:pt>
                <c:pt idx="1">
                  <c:v> Adm. locales</c:v>
                </c:pt>
                <c:pt idx="2">
                  <c:v> Adm. de Sécurité sociale</c:v>
                </c:pt>
              </c:strCache>
            </c:strRef>
          </c:cat>
          <c:val>
            <c:numRef>
              <c:f>Feuil1!$D$6:$D$8</c:f>
              <c:numCache>
                <c:formatCode>#,##0.0</c:formatCode>
                <c:ptCount val="3"/>
                <c:pt idx="0">
                  <c:v>1391.9</c:v>
                </c:pt>
                <c:pt idx="1">
                  <c:v>160.9</c:v>
                </c:pt>
                <c:pt idx="2">
                  <c:v>236.6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72"/>
        <c:holeSize val="70"/>
      </c:doughnutChart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solidFill>
            <a:schemeClr val="tx1">
              <a:lumMod val="85000"/>
              <a:lumOff val="15000"/>
            </a:schemeClr>
          </a:solidFill>
        </a:defRPr>
      </a:pPr>
      <a:endParaRPr lang="fr-FR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1077328308708193E-2"/>
          <c:y val="2.7597360976985497E-2"/>
          <c:w val="0.89810739282589691"/>
          <c:h val="0.8672469440717413"/>
        </c:manualLayout>
      </c:layout>
      <c:barChart>
        <c:barDir val="col"/>
        <c:grouping val="clustered"/>
        <c:varyColors val="0"/>
        <c:ser>
          <c:idx val="4"/>
          <c:order val="1"/>
          <c:tx>
            <c:strRef>
              <c:f>SS!$C$8</c:f>
              <c:strCache>
                <c:ptCount val="1"/>
                <c:pt idx="0">
                  <c:v>  Branche maladie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noFill/>
            </a:ln>
          </c:spPr>
          <c:invertIfNegative val="0"/>
          <c:dPt>
            <c:idx val="35"/>
            <c:invertIfNegative val="0"/>
            <c:bubble3D val="0"/>
            <c:spPr>
              <a:solidFill>
                <a:srgbClr val="7A003C"/>
              </a:solidFill>
              <a:ln>
                <a:noFill/>
              </a:ln>
            </c:spPr>
          </c:dPt>
          <c:dPt>
            <c:idx val="36"/>
            <c:invertIfNegative val="0"/>
            <c:bubble3D val="0"/>
            <c:spPr>
              <a:solidFill>
                <a:srgbClr val="7A003C"/>
              </a:solidFill>
              <a:ln>
                <a:noFill/>
              </a:ln>
            </c:spPr>
          </c:dPt>
          <c:dPt>
            <c:idx val="37"/>
            <c:invertIfNegative val="0"/>
            <c:bubble3D val="0"/>
            <c:spPr>
              <a:solidFill>
                <a:srgbClr val="7A003C"/>
              </a:solidFill>
              <a:ln>
                <a:noFill/>
              </a:ln>
            </c:spPr>
          </c:dPt>
          <c:dPt>
            <c:idx val="38"/>
            <c:invertIfNegative val="0"/>
            <c:bubble3D val="0"/>
            <c:spPr>
              <a:solidFill>
                <a:srgbClr val="7A003C"/>
              </a:solidFill>
              <a:ln>
                <a:noFill/>
              </a:ln>
            </c:spPr>
          </c:dPt>
          <c:cat>
            <c:strRef>
              <c:f>SS!$A$9:$A$47</c:f>
              <c:strCache>
                <c:ptCount val="39"/>
                <c:pt idx="0">
                  <c:v>77</c:v>
                </c:pt>
                <c:pt idx="1">
                  <c:v>78</c:v>
                </c:pt>
                <c:pt idx="2">
                  <c:v>79</c:v>
                </c:pt>
                <c:pt idx="3">
                  <c:v>80</c:v>
                </c:pt>
                <c:pt idx="4">
                  <c:v>81</c:v>
                </c:pt>
                <c:pt idx="5">
                  <c:v>82</c:v>
                </c:pt>
                <c:pt idx="6">
                  <c:v>83</c:v>
                </c:pt>
                <c:pt idx="7">
                  <c:v>84</c:v>
                </c:pt>
                <c:pt idx="8">
                  <c:v>85</c:v>
                </c:pt>
                <c:pt idx="9">
                  <c:v>86</c:v>
                </c:pt>
                <c:pt idx="10">
                  <c:v>87</c:v>
                </c:pt>
                <c:pt idx="11">
                  <c:v>88</c:v>
                </c:pt>
                <c:pt idx="12">
                  <c:v>89</c:v>
                </c:pt>
                <c:pt idx="13">
                  <c:v>90</c:v>
                </c:pt>
                <c:pt idx="14">
                  <c:v>91</c:v>
                </c:pt>
                <c:pt idx="15">
                  <c:v>92</c:v>
                </c:pt>
                <c:pt idx="16">
                  <c:v>93</c:v>
                </c:pt>
                <c:pt idx="17">
                  <c:v>94</c:v>
                </c:pt>
                <c:pt idx="18">
                  <c:v>95</c:v>
                </c:pt>
                <c:pt idx="19">
                  <c:v>96</c:v>
                </c:pt>
                <c:pt idx="20">
                  <c:v>97</c:v>
                </c:pt>
                <c:pt idx="21">
                  <c:v>98</c:v>
                </c:pt>
                <c:pt idx="22">
                  <c:v>99</c:v>
                </c:pt>
                <c:pt idx="23">
                  <c:v>00</c:v>
                </c:pt>
                <c:pt idx="24">
                  <c:v>01</c:v>
                </c:pt>
                <c:pt idx="25">
                  <c:v>02</c:v>
                </c:pt>
                <c:pt idx="26">
                  <c:v>03</c:v>
                </c:pt>
                <c:pt idx="27">
                  <c:v>04</c:v>
                </c:pt>
                <c:pt idx="28">
                  <c:v>05</c:v>
                </c:pt>
                <c:pt idx="29">
                  <c:v>06</c:v>
                </c:pt>
                <c:pt idx="30">
                  <c:v>07</c:v>
                </c:pt>
                <c:pt idx="31">
                  <c:v>08</c:v>
                </c:pt>
                <c:pt idx="32">
                  <c:v>09</c:v>
                </c:pt>
                <c:pt idx="33">
                  <c:v>10</c:v>
                </c:pt>
                <c:pt idx="34">
                  <c:v>11</c:v>
                </c:pt>
                <c:pt idx="35">
                  <c:v>12*</c:v>
                </c:pt>
                <c:pt idx="36">
                  <c:v>13*</c:v>
                </c:pt>
                <c:pt idx="37">
                  <c:v>14*</c:v>
                </c:pt>
                <c:pt idx="38">
                  <c:v>15*</c:v>
                </c:pt>
              </c:strCache>
            </c:strRef>
          </c:cat>
          <c:val>
            <c:numRef>
              <c:f>SS!$C$9:$C$47</c:f>
              <c:numCache>
                <c:formatCode>General</c:formatCode>
                <c:ptCount val="39"/>
                <c:pt idx="0">
                  <c:v>0.37700000000000494</c:v>
                </c:pt>
                <c:pt idx="1">
                  <c:v>-0.70900000000000063</c:v>
                </c:pt>
                <c:pt idx="2">
                  <c:v>-7.6999999999999999E-2</c:v>
                </c:pt>
                <c:pt idx="3">
                  <c:v>1.1818</c:v>
                </c:pt>
                <c:pt idx="4">
                  <c:v>-0.49240000000000517</c:v>
                </c:pt>
                <c:pt idx="5">
                  <c:v>0.91700000000000004</c:v>
                </c:pt>
                <c:pt idx="6">
                  <c:v>1.9213</c:v>
                </c:pt>
                <c:pt idx="7">
                  <c:v>0.94270000000000065</c:v>
                </c:pt>
                <c:pt idx="8">
                  <c:v>2.1105</c:v>
                </c:pt>
                <c:pt idx="9">
                  <c:v>-1.1507000000000001</c:v>
                </c:pt>
                <c:pt idx="10">
                  <c:v>0.70220000000000005</c:v>
                </c:pt>
                <c:pt idx="11">
                  <c:v>0.27910000000000001</c:v>
                </c:pt>
                <c:pt idx="12">
                  <c:v>-0.38570000000000032</c:v>
                </c:pt>
                <c:pt idx="13">
                  <c:v>-1.4175999999999644</c:v>
                </c:pt>
                <c:pt idx="14">
                  <c:v>-0.46480000000000032</c:v>
                </c:pt>
                <c:pt idx="15">
                  <c:v>-0.95680000000000065</c:v>
                </c:pt>
                <c:pt idx="16">
                  <c:v>-4.1689999999999845</c:v>
                </c:pt>
                <c:pt idx="17">
                  <c:v>-4.8024999999999975</c:v>
                </c:pt>
                <c:pt idx="18">
                  <c:v>-6.0524999999999975</c:v>
                </c:pt>
                <c:pt idx="19">
                  <c:v>-5.4722000000000124</c:v>
                </c:pt>
                <c:pt idx="20">
                  <c:v>-2.1976</c:v>
                </c:pt>
                <c:pt idx="21">
                  <c:v>-2.4279000000000002</c:v>
                </c:pt>
                <c:pt idx="22">
                  <c:v>-0.73100000000000065</c:v>
                </c:pt>
                <c:pt idx="23">
                  <c:v>-1.6342000000000001</c:v>
                </c:pt>
                <c:pt idx="24">
                  <c:v>-2.0682</c:v>
                </c:pt>
                <c:pt idx="25">
                  <c:v>-6.0979999999999945</c:v>
                </c:pt>
                <c:pt idx="26">
                  <c:v>-11.105</c:v>
                </c:pt>
                <c:pt idx="27">
                  <c:v>-11.641999999999999</c:v>
                </c:pt>
                <c:pt idx="28">
                  <c:v>-8.0080000000000009</c:v>
                </c:pt>
                <c:pt idx="29">
                  <c:v>-5.9359999999999999</c:v>
                </c:pt>
                <c:pt idx="30">
                  <c:v>-4.6289999999999845</c:v>
                </c:pt>
                <c:pt idx="31">
                  <c:v>-4.4480000000000004</c:v>
                </c:pt>
                <c:pt idx="32">
                  <c:v>-10.571</c:v>
                </c:pt>
                <c:pt idx="33">
                  <c:v>-11.604000000000001</c:v>
                </c:pt>
                <c:pt idx="34">
                  <c:v>-8.6</c:v>
                </c:pt>
                <c:pt idx="35">
                  <c:v>-5.9</c:v>
                </c:pt>
                <c:pt idx="36">
                  <c:v>-5.0999999999999996</c:v>
                </c:pt>
                <c:pt idx="37">
                  <c:v>-3.9</c:v>
                </c:pt>
                <c:pt idx="38">
                  <c:v>-2.5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"/>
        <c:axId val="93551616"/>
        <c:axId val="93553408"/>
      </c:barChart>
      <c:lineChart>
        <c:grouping val="standard"/>
        <c:varyColors val="0"/>
        <c:ser>
          <c:idx val="3"/>
          <c:order val="0"/>
          <c:tx>
            <c:strRef>
              <c:f>SS!$B$8</c:f>
              <c:strCache>
                <c:ptCount val="1"/>
                <c:pt idx="0">
                  <c:v>  Toutes branches</c:v>
                </c:pt>
              </c:strCache>
            </c:strRef>
          </c:tx>
          <c:spPr>
            <a:ln w="31750">
              <a:solidFill>
                <a:srgbClr val="7A003C"/>
              </a:solidFill>
            </a:ln>
          </c:spPr>
          <c:marker>
            <c:symbol val="none"/>
          </c:marker>
          <c:dPt>
            <c:idx val="12"/>
            <c:bubble3D val="0"/>
            <c:spPr>
              <a:ln w="31750">
                <a:solidFill>
                  <a:srgbClr val="7A003C"/>
                </a:solidFill>
                <a:prstDash val="solid"/>
              </a:ln>
            </c:spPr>
          </c:dPt>
          <c:dPt>
            <c:idx val="13"/>
            <c:bubble3D val="0"/>
            <c:spPr>
              <a:ln w="31750">
                <a:solidFill>
                  <a:srgbClr val="7A003C"/>
                </a:solidFill>
                <a:prstDash val="solid"/>
              </a:ln>
            </c:spPr>
          </c:dPt>
          <c:dPt>
            <c:idx val="14"/>
            <c:bubble3D val="0"/>
            <c:spPr>
              <a:ln w="31750">
                <a:solidFill>
                  <a:srgbClr val="7A003C"/>
                </a:solidFill>
                <a:prstDash val="solid"/>
              </a:ln>
            </c:spPr>
          </c:dPt>
          <c:dPt>
            <c:idx val="15"/>
            <c:bubble3D val="0"/>
            <c:spPr>
              <a:ln w="31750">
                <a:solidFill>
                  <a:srgbClr val="7A003C"/>
                </a:solidFill>
                <a:prstDash val="solid"/>
              </a:ln>
            </c:spPr>
          </c:dPt>
          <c:dPt>
            <c:idx val="36"/>
            <c:bubble3D val="0"/>
            <c:spPr>
              <a:ln w="31750">
                <a:solidFill>
                  <a:srgbClr val="7A003C"/>
                </a:solidFill>
                <a:prstDash val="sysDot"/>
              </a:ln>
            </c:spPr>
          </c:dPt>
          <c:dPt>
            <c:idx val="37"/>
            <c:bubble3D val="0"/>
            <c:spPr>
              <a:ln w="31750">
                <a:solidFill>
                  <a:srgbClr val="7A003C"/>
                </a:solidFill>
                <a:prstDash val="sysDot"/>
              </a:ln>
            </c:spPr>
          </c:dPt>
          <c:dPt>
            <c:idx val="38"/>
            <c:bubble3D val="0"/>
            <c:spPr>
              <a:ln w="31750">
                <a:solidFill>
                  <a:srgbClr val="7A003C"/>
                </a:solidFill>
                <a:prstDash val="sysDot"/>
              </a:ln>
            </c:spPr>
          </c:dPt>
          <c:cat>
            <c:strRef>
              <c:f>SS!$A$9:$A$47</c:f>
              <c:strCache>
                <c:ptCount val="39"/>
                <c:pt idx="0">
                  <c:v>77</c:v>
                </c:pt>
                <c:pt idx="1">
                  <c:v>78</c:v>
                </c:pt>
                <c:pt idx="2">
                  <c:v>79</c:v>
                </c:pt>
                <c:pt idx="3">
                  <c:v>80</c:v>
                </c:pt>
                <c:pt idx="4">
                  <c:v>81</c:v>
                </c:pt>
                <c:pt idx="5">
                  <c:v>82</c:v>
                </c:pt>
                <c:pt idx="6">
                  <c:v>83</c:v>
                </c:pt>
                <c:pt idx="7">
                  <c:v>84</c:v>
                </c:pt>
                <c:pt idx="8">
                  <c:v>85</c:v>
                </c:pt>
                <c:pt idx="9">
                  <c:v>86</c:v>
                </c:pt>
                <c:pt idx="10">
                  <c:v>87</c:v>
                </c:pt>
                <c:pt idx="11">
                  <c:v>88</c:v>
                </c:pt>
                <c:pt idx="12">
                  <c:v>89</c:v>
                </c:pt>
                <c:pt idx="13">
                  <c:v>90</c:v>
                </c:pt>
                <c:pt idx="14">
                  <c:v>91</c:v>
                </c:pt>
                <c:pt idx="15">
                  <c:v>92</c:v>
                </c:pt>
                <c:pt idx="16">
                  <c:v>93</c:v>
                </c:pt>
                <c:pt idx="17">
                  <c:v>94</c:v>
                </c:pt>
                <c:pt idx="18">
                  <c:v>95</c:v>
                </c:pt>
                <c:pt idx="19">
                  <c:v>96</c:v>
                </c:pt>
                <c:pt idx="20">
                  <c:v>97</c:v>
                </c:pt>
                <c:pt idx="21">
                  <c:v>98</c:v>
                </c:pt>
                <c:pt idx="22">
                  <c:v>99</c:v>
                </c:pt>
                <c:pt idx="23">
                  <c:v>00</c:v>
                </c:pt>
                <c:pt idx="24">
                  <c:v>01</c:v>
                </c:pt>
                <c:pt idx="25">
                  <c:v>02</c:v>
                </c:pt>
                <c:pt idx="26">
                  <c:v>03</c:v>
                </c:pt>
                <c:pt idx="27">
                  <c:v>04</c:v>
                </c:pt>
                <c:pt idx="28">
                  <c:v>05</c:v>
                </c:pt>
                <c:pt idx="29">
                  <c:v>06</c:v>
                </c:pt>
                <c:pt idx="30">
                  <c:v>07</c:v>
                </c:pt>
                <c:pt idx="31">
                  <c:v>08</c:v>
                </c:pt>
                <c:pt idx="32">
                  <c:v>09</c:v>
                </c:pt>
                <c:pt idx="33">
                  <c:v>10</c:v>
                </c:pt>
                <c:pt idx="34">
                  <c:v>11</c:v>
                </c:pt>
                <c:pt idx="35">
                  <c:v>12*</c:v>
                </c:pt>
                <c:pt idx="36">
                  <c:v>13*</c:v>
                </c:pt>
                <c:pt idx="37">
                  <c:v>14*</c:v>
                </c:pt>
                <c:pt idx="38">
                  <c:v>15*</c:v>
                </c:pt>
              </c:strCache>
            </c:strRef>
          </c:cat>
          <c:val>
            <c:numRef>
              <c:f>SS!$B$9:$B$47</c:f>
              <c:numCache>
                <c:formatCode>General</c:formatCode>
                <c:ptCount val="39"/>
                <c:pt idx="0">
                  <c:v>0.86760000000001281</c:v>
                </c:pt>
                <c:pt idx="1">
                  <c:v>-1.6465000000000001</c:v>
                </c:pt>
                <c:pt idx="2">
                  <c:v>-2.4199999999999989E-2</c:v>
                </c:pt>
                <c:pt idx="3">
                  <c:v>1.6265000000000001</c:v>
                </c:pt>
                <c:pt idx="4">
                  <c:v>-1.0091999999999768</c:v>
                </c:pt>
                <c:pt idx="5">
                  <c:v>-1.1676</c:v>
                </c:pt>
                <c:pt idx="6">
                  <c:v>1.7034999999999698</c:v>
                </c:pt>
                <c:pt idx="7">
                  <c:v>2.5371999999999999</c:v>
                </c:pt>
                <c:pt idx="8">
                  <c:v>2.0225</c:v>
                </c:pt>
                <c:pt idx="9">
                  <c:v>-3.0547999999999997</c:v>
                </c:pt>
                <c:pt idx="10">
                  <c:v>-0.21770000000000272</c:v>
                </c:pt>
                <c:pt idx="11">
                  <c:v>-1.1111</c:v>
                </c:pt>
                <c:pt idx="12">
                  <c:v>-6.0200000000000004E-2</c:v>
                </c:pt>
                <c:pt idx="13">
                  <c:v>-1.4683999999999804</c:v>
                </c:pt>
                <c:pt idx="14">
                  <c:v>-2.5356999999999967</c:v>
                </c:pt>
                <c:pt idx="15">
                  <c:v>-2.3325999999999967</c:v>
                </c:pt>
                <c:pt idx="16">
                  <c:v>-8.5992000000000015</c:v>
                </c:pt>
                <c:pt idx="17">
                  <c:v>-8.3600000000000048</c:v>
                </c:pt>
                <c:pt idx="18">
                  <c:v>-10.267000000000001</c:v>
                </c:pt>
                <c:pt idx="19">
                  <c:v>-8.1171999999999986</c:v>
                </c:pt>
                <c:pt idx="20">
                  <c:v>-5.1598999999999995</c:v>
                </c:pt>
                <c:pt idx="21">
                  <c:v>-2.4670999999999998</c:v>
                </c:pt>
                <c:pt idx="22">
                  <c:v>0.48600000000000032</c:v>
                </c:pt>
                <c:pt idx="23">
                  <c:v>0.69000000000000061</c:v>
                </c:pt>
                <c:pt idx="24">
                  <c:v>1.1539999999999784</c:v>
                </c:pt>
                <c:pt idx="25">
                  <c:v>-3.4549999999999987</c:v>
                </c:pt>
                <c:pt idx="26">
                  <c:v>-10.209</c:v>
                </c:pt>
                <c:pt idx="27">
                  <c:v>-11.929</c:v>
                </c:pt>
                <c:pt idx="28">
                  <c:v>-11.637999999999998</c:v>
                </c:pt>
                <c:pt idx="29">
                  <c:v>-8.7409999999999997</c:v>
                </c:pt>
                <c:pt idx="30">
                  <c:v>-9.5</c:v>
                </c:pt>
                <c:pt idx="31">
                  <c:v>-10.186</c:v>
                </c:pt>
                <c:pt idx="32">
                  <c:v>-20.347999999999999</c:v>
                </c:pt>
                <c:pt idx="33">
                  <c:v>-23.95</c:v>
                </c:pt>
                <c:pt idx="34">
                  <c:v>-17.399999999999999</c:v>
                </c:pt>
                <c:pt idx="35">
                  <c:v>-13.9</c:v>
                </c:pt>
                <c:pt idx="36">
                  <c:v>-13.3</c:v>
                </c:pt>
                <c:pt idx="37">
                  <c:v>-11.5</c:v>
                </c:pt>
                <c:pt idx="38">
                  <c:v>-8.5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551616"/>
        <c:axId val="93553408"/>
      </c:lineChart>
      <c:catAx>
        <c:axId val="93551616"/>
        <c:scaling>
          <c:orientation val="minMax"/>
        </c:scaling>
        <c:delete val="0"/>
        <c:axPos val="b"/>
        <c:numFmt formatCode="@" sourceLinked="0"/>
        <c:majorTickMark val="none"/>
        <c:minorTickMark val="none"/>
        <c:tickLblPos val="low"/>
        <c:spPr>
          <a:ln>
            <a:solidFill>
              <a:sysClr val="windowText" lastClr="000000">
                <a:lumMod val="85000"/>
                <a:lumOff val="15000"/>
              </a:sysClr>
            </a:solidFill>
          </a:ln>
        </c:spPr>
        <c:crossAx val="93553408"/>
        <c:crosses val="autoZero"/>
        <c:auto val="1"/>
        <c:lblAlgn val="ctr"/>
        <c:lblOffset val="100"/>
        <c:tickLblSkip val="4"/>
        <c:tickMarkSkip val="5"/>
        <c:noMultiLvlLbl val="0"/>
      </c:catAx>
      <c:valAx>
        <c:axId val="93553408"/>
        <c:scaling>
          <c:orientation val="minMax"/>
          <c:min val="-25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noFill/>
          </a:ln>
        </c:spPr>
        <c:crossAx val="93551616"/>
        <c:crosses val="autoZero"/>
        <c:crossBetween val="between"/>
      </c:valAx>
      <c:spPr>
        <a:ln>
          <a:solidFill>
            <a:sysClr val="window" lastClr="FFFFFF">
              <a:lumMod val="75000"/>
            </a:sysClr>
          </a:solidFill>
        </a:ln>
      </c:spPr>
    </c:plotArea>
    <c:legend>
      <c:legendPos val="r"/>
      <c:layout>
        <c:manualLayout>
          <c:xMode val="edge"/>
          <c:yMode val="edge"/>
          <c:x val="8.3450903461463902E-2"/>
          <c:y val="0.61312845581260211"/>
          <c:w val="0.41427777777778446"/>
          <c:h val="0.28245629673649286"/>
        </c:manualLayout>
      </c:layout>
      <c:overlay val="0"/>
      <c:txPr>
        <a:bodyPr/>
        <a:lstStyle/>
        <a:p>
          <a:pPr>
            <a:defRPr sz="1100" b="1"/>
          </a:pPr>
          <a:endParaRPr lang="fr-FR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0">
          <a:solidFill>
            <a:schemeClr val="tx1">
              <a:lumMod val="85000"/>
              <a:lumOff val="15000"/>
            </a:schemeClr>
          </a:solidFill>
        </a:defRPr>
      </a:pPr>
      <a:endParaRPr lang="fr-FR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0.14754</cdr:x>
      <cdr:y>0.105</cdr:y>
    </cdr:from>
    <cdr:to>
      <cdr:x>0.6958</cdr:x>
      <cdr:y>0.77166</cdr:y>
    </cdr:to>
    <cdr:sp macro="" textlink="">
      <cdr:nvSpPr>
        <cdr:cNvPr id="6" name="Forme libre 5"/>
        <cdr:cNvSpPr/>
      </cdr:nvSpPr>
      <cdr:spPr>
        <a:xfrm xmlns:a="http://schemas.openxmlformats.org/drawingml/2006/main">
          <a:off x="648072" y="288032"/>
          <a:ext cx="2408225" cy="1828782"/>
        </a:xfrm>
        <a:custGeom xmlns:a="http://schemas.openxmlformats.org/drawingml/2006/main">
          <a:avLst/>
          <a:gdLst>
            <a:gd name="connsiteX0" fmla="*/ 20638 w 2506663"/>
            <a:gd name="connsiteY0" fmla="*/ 1828800 h 1828800"/>
            <a:gd name="connsiteX1" fmla="*/ 201613 w 2506663"/>
            <a:gd name="connsiteY1" fmla="*/ 638175 h 1828800"/>
            <a:gd name="connsiteX2" fmla="*/ 1230313 w 2506663"/>
            <a:gd name="connsiteY2" fmla="*/ 114300 h 1828800"/>
            <a:gd name="connsiteX3" fmla="*/ 2506663 w 2506663"/>
            <a:gd name="connsiteY3" fmla="*/ 0 h 1828800"/>
            <a:gd name="connsiteX4" fmla="*/ 2506663 w 2506663"/>
            <a:gd name="connsiteY4" fmla="*/ 0 h 182880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</a:cxnLst>
          <a:rect l="l" t="t" r="r" b="b"/>
          <a:pathLst>
            <a:path w="2506663" h="1828800">
              <a:moveTo>
                <a:pt x="20638" y="1828800"/>
              </a:moveTo>
              <a:cubicBezTo>
                <a:pt x="10319" y="1376362"/>
                <a:pt x="0" y="923925"/>
                <a:pt x="201613" y="638175"/>
              </a:cubicBezTo>
              <a:cubicBezTo>
                <a:pt x="403226" y="352425"/>
                <a:pt x="846138" y="220662"/>
                <a:pt x="1230313" y="114300"/>
              </a:cubicBezTo>
              <a:cubicBezTo>
                <a:pt x="1614488" y="7938"/>
                <a:pt x="2506663" y="0"/>
                <a:pt x="2506663" y="0"/>
              </a:cubicBezTo>
              <a:lnTo>
                <a:pt x="2506663" y="0"/>
              </a:lnTo>
            </a:path>
          </a:pathLst>
        </a:custGeom>
        <a:noFill xmlns:a="http://schemas.openxmlformats.org/drawingml/2006/main"/>
        <a:ln xmlns:a="http://schemas.openxmlformats.org/drawingml/2006/main" w="19050">
          <a:solidFill>
            <a:srgbClr val="7A003C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0.07561</cdr:x>
      <cdr:y>0.17887</cdr:y>
    </cdr:from>
    <cdr:to>
      <cdr:x>0.45365</cdr:x>
      <cdr:y>0.77511</cdr:y>
    </cdr:to>
    <cdr:sp macro="" textlink="">
      <cdr:nvSpPr>
        <cdr:cNvPr id="3" name="ZoneTexte 1"/>
        <cdr:cNvSpPr txBox="1"/>
      </cdr:nvSpPr>
      <cdr:spPr>
        <a:xfrm xmlns:a="http://schemas.openxmlformats.org/drawingml/2006/main">
          <a:off x="288032" y="432048"/>
          <a:ext cx="1440160" cy="14401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 anchorCtr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>
            <a:spcAft>
              <a:spcPts val="600"/>
            </a:spcAft>
          </a:pPr>
          <a:r>
            <a:rPr lang="fr-FR" sz="1400" b="0" dirty="0">
              <a:solidFill>
                <a:sysClr val="windowText" lastClr="000000">
                  <a:lumMod val="75000"/>
                  <a:lumOff val="25000"/>
                </a:sysClr>
              </a:solidFill>
            </a:rPr>
            <a:t>103,6 Md€</a:t>
          </a:r>
        </a:p>
        <a:p xmlns:a="http://schemas.openxmlformats.org/drawingml/2006/main">
          <a:pPr algn="ctr">
            <a:spcAft>
              <a:spcPts val="600"/>
            </a:spcAft>
          </a:pPr>
          <a:r>
            <a:rPr lang="fr-FR" sz="1400" b="0" dirty="0">
              <a:solidFill>
                <a:sysClr val="windowText" lastClr="000000">
                  <a:lumMod val="75000"/>
                  <a:lumOff val="25000"/>
                </a:sysClr>
              </a:solidFill>
            </a:rPr>
            <a:t>5,2% du PIB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0.11856</cdr:x>
      <cdr:y>0.13518</cdr:y>
    </cdr:from>
    <cdr:to>
      <cdr:x>0.51394</cdr:x>
      <cdr:y>0.83333</cdr:y>
    </cdr:to>
    <cdr:sp macro="" textlink="">
      <cdr:nvSpPr>
        <cdr:cNvPr id="3" name="ZoneTexte 1"/>
        <cdr:cNvSpPr txBox="1"/>
      </cdr:nvSpPr>
      <cdr:spPr>
        <a:xfrm xmlns:a="http://schemas.openxmlformats.org/drawingml/2006/main">
          <a:off x="448508" y="288032"/>
          <a:ext cx="1495708" cy="14875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 anchorCtr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>
            <a:spcAft>
              <a:spcPts val="600"/>
            </a:spcAft>
          </a:pPr>
          <a:r>
            <a:rPr lang="fr-FR" sz="1400" b="0" dirty="0">
              <a:solidFill>
                <a:sysClr val="windowText" lastClr="000000">
                  <a:lumMod val="75000"/>
                  <a:lumOff val="25000"/>
                </a:sysClr>
              </a:solidFill>
            </a:rPr>
            <a:t>1 789,4 Md€</a:t>
          </a:r>
        </a:p>
        <a:p xmlns:a="http://schemas.openxmlformats.org/drawingml/2006/main">
          <a:pPr algn="ctr">
            <a:spcAft>
              <a:spcPts val="600"/>
            </a:spcAft>
          </a:pPr>
          <a:r>
            <a:rPr lang="fr-FR" sz="1400" b="0" dirty="0">
              <a:solidFill>
                <a:sysClr val="windowText" lastClr="000000">
                  <a:lumMod val="75000"/>
                  <a:lumOff val="25000"/>
                </a:sysClr>
              </a:solidFill>
            </a:rPr>
            <a:t>89,3%</a:t>
          </a:r>
          <a:r>
            <a:rPr lang="fr-FR" sz="1400" b="0" baseline="0" dirty="0">
              <a:solidFill>
                <a:sysClr val="windowText" lastClr="000000">
                  <a:lumMod val="75000"/>
                  <a:lumOff val="25000"/>
                </a:sysClr>
              </a:solidFill>
            </a:rPr>
            <a:t> du PIB</a:t>
          </a:r>
          <a:endParaRPr lang="fr-FR" sz="1400" b="0" dirty="0">
            <a:solidFill>
              <a:sysClr val="windowText" lastClr="000000">
                <a:lumMod val="75000"/>
                <a:lumOff val="25000"/>
              </a:sysClr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0.28144</cdr:x>
      <cdr:y>0.29412</cdr:y>
    </cdr:from>
    <cdr:to>
      <cdr:x>0.29365</cdr:x>
      <cdr:y>0.44118</cdr:y>
    </cdr:to>
    <cdr:sp macro="" textlink="">
      <cdr:nvSpPr>
        <cdr:cNvPr id="3" name="Connecteur droit avec flèche 2"/>
        <cdr:cNvSpPr/>
      </cdr:nvSpPr>
      <cdr:spPr>
        <a:xfrm xmlns:a="http://schemas.openxmlformats.org/drawingml/2006/main" flipH="1" flipV="1">
          <a:off x="1053831" y="720079"/>
          <a:ext cx="45719" cy="360040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rgbClr val="7A003C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  <cdr:relSizeAnchor xmlns:cdr="http://schemas.openxmlformats.org/drawingml/2006/chartDrawing">
    <cdr:from>
      <cdr:x>0.1441</cdr:x>
      <cdr:y>0.43825</cdr:y>
    </cdr:from>
    <cdr:to>
      <cdr:x>0.49561</cdr:x>
      <cdr:y>0.6315</cdr:y>
    </cdr:to>
    <cdr:sp macro="" textlink="">
      <cdr:nvSpPr>
        <cdr:cNvPr id="4" name="ZoneTexte 3"/>
        <cdr:cNvSpPr txBox="1"/>
      </cdr:nvSpPr>
      <cdr:spPr>
        <a:xfrm xmlns:a="http://schemas.openxmlformats.org/drawingml/2006/main">
          <a:off x="539552" y="1072955"/>
          <a:ext cx="1316200" cy="4731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100" b="1" dirty="0">
              <a:solidFill>
                <a:srgbClr val="7A003C"/>
              </a:solidFill>
              <a:latin typeface="Calibri" pitchFamily="34" charset="0"/>
            </a:rPr>
            <a:t>réforme</a:t>
          </a:r>
          <a:r>
            <a:rPr lang="fr-FR" sz="1100" b="1" baseline="0" dirty="0">
              <a:solidFill>
                <a:srgbClr val="7A003C"/>
              </a:solidFill>
              <a:latin typeface="Calibri" pitchFamily="34" charset="0"/>
            </a:rPr>
            <a:t> du mode de </a:t>
          </a:r>
          <a:r>
            <a:rPr lang="fr-FR" sz="1100" b="1" baseline="0" dirty="0" smtClean="0">
              <a:solidFill>
                <a:srgbClr val="7A003C"/>
              </a:solidFill>
              <a:latin typeface="Calibri" pitchFamily="34" charset="0"/>
            </a:rPr>
            <a:t>financement des</a:t>
          </a:r>
          <a:r>
            <a:rPr lang="fr-FR" sz="1100" b="1" dirty="0" smtClean="0">
              <a:solidFill>
                <a:srgbClr val="7A003C"/>
              </a:solidFill>
              <a:latin typeface="Calibri" pitchFamily="34" charset="0"/>
            </a:rPr>
            <a:t> hôpitaux</a:t>
          </a:r>
          <a:endParaRPr lang="fr-FR" sz="1100" b="1" dirty="0">
            <a:solidFill>
              <a:srgbClr val="7A003C"/>
            </a:solidFill>
            <a:latin typeface="Calibri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6E771A6-92E7-4929-B735-493053247B7D}" type="datetimeFigureOut">
              <a:rPr lang="fr-FR"/>
              <a:pPr>
                <a:defRPr/>
              </a:pPr>
              <a:t>19/09/2012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7CEB3B-97BE-4853-BC4B-AD5AD3D2A19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9911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3B57B02-D8E2-4F8D-B1D7-02B7A06D6566}" type="datetimeFigureOut">
              <a:rPr lang="fr-FR"/>
              <a:pPr>
                <a:defRPr/>
              </a:pPr>
              <a:t>19/09/2012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F3F3068-7FCA-46EE-B65D-31C7DE02D8A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04828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6246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22338" fontAlgn="base">
              <a:spcBef>
                <a:spcPct val="0"/>
              </a:spcBef>
              <a:spcAft>
                <a:spcPct val="0"/>
              </a:spcAft>
              <a:defRPr/>
            </a:pPr>
            <a:fld id="{6E5C3695-97E0-4AC9-B580-8E159F12C3B2}" type="slidenum">
              <a:rPr lang="fr-FR" smtClean="0">
                <a:cs typeface="Arial" charset="0"/>
              </a:rPr>
              <a:pPr defTabSz="922338"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fr-FR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85852" y="642918"/>
            <a:ext cx="7500990" cy="8382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F380E-3890-451C-BA1C-DE0E4A52556B}" type="datetime1">
              <a:rPr lang="fr-FR"/>
              <a:pPr>
                <a:defRPr/>
              </a:pPr>
              <a:t>19/09/2012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55776" y="6500192"/>
            <a:ext cx="6513512" cy="357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 i="0">
                <a:solidFill>
                  <a:srgbClr val="7A003C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r>
              <a:rPr lang="fr-FR" sz="1200" b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Asterès</a:t>
            </a:r>
            <a:r>
              <a:rPr lang="fr-FR" sz="1200" b="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 | CAS  |  Nicolas Bouzou | Septembre 2012 | </a:t>
            </a:r>
            <a:r>
              <a:rPr lang="fr-FR" dirty="0" smtClean="0">
                <a:cs typeface="Arial" charset="0"/>
              </a:rPr>
              <a:t>Page  </a:t>
            </a:r>
            <a:fld id="{D5A0886C-3F2F-4A0F-893C-581DDA831532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BD375-5EEA-40B5-B031-6C297FD1B61A}" type="datetime1">
              <a:rPr lang="fr-FR"/>
              <a:pPr>
                <a:defRPr/>
              </a:pPr>
              <a:t>19/09/2012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85852" y="642918"/>
            <a:ext cx="7500990" cy="8382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6B057-D0DF-4798-A3C8-90A5CA26289A}" type="datetime1">
              <a:rPr lang="fr-FR"/>
              <a:pPr>
                <a:defRPr/>
              </a:pPr>
              <a:t>19/09/2012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55776" y="6500192"/>
            <a:ext cx="6513512" cy="357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 i="0">
                <a:solidFill>
                  <a:srgbClr val="7A003C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r>
              <a:rPr lang="fr-FR" sz="1200" b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Asterès</a:t>
            </a:r>
            <a:r>
              <a:rPr lang="fr-FR" sz="1200" b="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 | CAS  |  Nicolas Bouzou | Septembre 2012 | </a:t>
            </a:r>
            <a:r>
              <a:rPr lang="fr-FR" dirty="0" smtClean="0">
                <a:cs typeface="Arial" charset="0"/>
              </a:rPr>
              <a:t>Page  </a:t>
            </a:r>
            <a:fld id="{D5A0886C-3F2F-4A0F-893C-581DDA831532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12619-E898-48C4-B1F3-35A255C1632B}" type="datetime1">
              <a:rPr lang="fr-FR"/>
              <a:pPr>
                <a:defRPr/>
              </a:pPr>
              <a:t>19/09/2012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1071563" y="6143625"/>
            <a:ext cx="28956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283624" y="6527576"/>
            <a:ext cx="896888" cy="357808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6EA0DE0-7FEE-424B-AFBB-ACD9D083A418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27"/>
          <p:cNvSpPr txBox="1">
            <a:spLocks noChangeArrowheads="1"/>
          </p:cNvSpPr>
          <p:nvPr userDrawn="1"/>
        </p:nvSpPr>
        <p:spPr bwMode="auto">
          <a:xfrm>
            <a:off x="2555776" y="6500192"/>
            <a:ext cx="6513512" cy="357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 i="0">
                <a:solidFill>
                  <a:srgbClr val="7A003C"/>
                </a:solidFill>
                <a:latin typeface="Calibri" pitchFamily="34" charset="0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Asterès | CAS  |  Nicolas Bouzou | Septembre 2012 | </a:t>
            </a:r>
            <a:r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7A003C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Page  </a:t>
            </a:r>
            <a:fld id="{D5A0886C-3F2F-4A0F-893C-581DDA831532}" type="slidenum"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7A003C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7A003C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51720" y="1988840"/>
            <a:ext cx="655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051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55776" y="6500192"/>
            <a:ext cx="6513512" cy="357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 i="0">
                <a:solidFill>
                  <a:srgbClr val="7A003C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r>
              <a:rPr lang="fr-FR" sz="1200" b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Asterès</a:t>
            </a:r>
            <a:r>
              <a:rPr lang="fr-FR" sz="1200" b="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 | CAS  |  Nicolas Bouzou | Septembre 2012 | </a:t>
            </a:r>
            <a:r>
              <a:rPr lang="fr-FR" dirty="0" smtClean="0">
                <a:cs typeface="Arial" charset="0"/>
              </a:rPr>
              <a:t>Page  </a:t>
            </a:r>
            <a:fld id="{D5A0886C-3F2F-4A0F-893C-581DDA831532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1029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1214438" y="214313"/>
            <a:ext cx="750093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50720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i="0">
                <a:solidFill>
                  <a:schemeClr val="accent3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0BC106-2ADA-481D-ABA9-A16B49FFB603}" type="datetime1">
              <a:rPr lang="fr-FR"/>
              <a:pPr>
                <a:defRPr/>
              </a:pPr>
              <a:t>19/09/2012</a:t>
            </a:fld>
            <a:endParaRPr lang="fr-FR"/>
          </a:p>
        </p:txBody>
      </p:sp>
      <p:pic>
        <p:nvPicPr>
          <p:cNvPr id="1031" name="Image 6" descr="motif logo asteres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88424" y="115888"/>
            <a:ext cx="647626" cy="520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7" r:id="rId3"/>
    <p:sldLayoutId id="2147483928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746C8C"/>
          </a:solidFill>
          <a:latin typeface="+mn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746C8C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746C8C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746C8C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746C8C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746C8C"/>
          </a:solidFill>
          <a:latin typeface="Eras Demi IT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746C8C"/>
          </a:solidFill>
          <a:latin typeface="Eras Demi IT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746C8C"/>
          </a:solidFill>
          <a:latin typeface="Eras Demi IT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746C8C"/>
          </a:solidFill>
          <a:latin typeface="Eras Demi IT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96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-"/>
        <a:defRPr sz="28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hlink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hlink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hlink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hlink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hlink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05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55776" y="6500192"/>
            <a:ext cx="6513512" cy="357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 i="0">
                <a:solidFill>
                  <a:srgbClr val="7A003C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r>
              <a:rPr lang="fr-FR" sz="1200" b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Asterès</a:t>
            </a:r>
            <a:r>
              <a:rPr lang="fr-FR" sz="1200" b="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 | CAS  |  Nicolas Bouzou | Septembre 2012 | </a:t>
            </a:r>
            <a:r>
              <a:rPr lang="fr-FR" dirty="0" smtClean="0">
                <a:cs typeface="Arial" charset="0"/>
              </a:rPr>
              <a:t>Page  </a:t>
            </a:r>
            <a:fld id="{D5A0886C-3F2F-4A0F-893C-581DDA831532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043608" y="4781004"/>
            <a:ext cx="321786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2000" b="1" dirty="0">
                <a:solidFill>
                  <a:srgbClr val="7A003C"/>
                </a:solidFill>
                <a:latin typeface="Calibri" pitchFamily="34" charset="0"/>
              </a:rPr>
              <a:t>Nicolas Bouzou</a:t>
            </a:r>
          </a:p>
          <a:p>
            <a:pPr>
              <a:defRPr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Directeur / fondateur d’</a:t>
            </a:r>
            <a:r>
              <a:rPr lang="fr-FR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Asterès</a:t>
            </a:r>
            <a:endParaRPr lang="fr-FR" sz="16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nbouzou@asteres.fr</a:t>
            </a:r>
          </a:p>
          <a:p>
            <a:pPr>
              <a:defRPr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+ 33 1 48 85 23 60</a:t>
            </a:r>
          </a:p>
          <a:p>
            <a:pPr>
              <a:defRPr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www.asteres.fr</a:t>
            </a:r>
          </a:p>
        </p:txBody>
      </p:sp>
      <p:sp>
        <p:nvSpPr>
          <p:cNvPr id="4" name="Rectangle 3"/>
          <p:cNvSpPr/>
          <p:nvPr/>
        </p:nvSpPr>
        <p:spPr bwMode="auto">
          <a:xfrm rot="5400000">
            <a:off x="-234280" y="5570984"/>
            <a:ext cx="2123728" cy="144016"/>
          </a:xfrm>
          <a:prstGeom prst="rect">
            <a:avLst/>
          </a:prstGeom>
          <a:gradFill>
            <a:gsLst>
              <a:gs pos="50000">
                <a:schemeClr val="bg1">
                  <a:lumMod val="75000"/>
                </a:schemeClr>
              </a:gs>
              <a:gs pos="11000">
                <a:schemeClr val="bg1">
                  <a:alpha val="0"/>
                </a:schemeClr>
              </a:gs>
            </a:gsLst>
            <a:lin ang="4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 sz="1000" i="1">
              <a:latin typeface="Times New Roman" pitchFamily="18" charset="0"/>
            </a:endParaRPr>
          </a:p>
        </p:txBody>
      </p:sp>
      <p:pic>
        <p:nvPicPr>
          <p:cNvPr id="5" name="Image 12" descr="LOGO ASTERES VF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5517232"/>
            <a:ext cx="2637542" cy="91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1268760"/>
            <a:ext cx="8748713" cy="1440161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97000">
                <a:schemeClr val="bg1"/>
              </a:gs>
              <a:gs pos="62000">
                <a:schemeClr val="bg1"/>
              </a:gs>
            </a:gsLst>
            <a:lin ang="19200000" scaled="0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1079500" indent="-3175" eaLnBrk="0" hangingPunct="0">
              <a:spcBef>
                <a:spcPct val="20000"/>
              </a:spcBef>
              <a:defRPr/>
            </a:pPr>
            <a:r>
              <a:rPr lang="fr-FR" sz="4000" b="1" dirty="0" smtClean="0">
                <a:solidFill>
                  <a:srgbClr val="7A003C"/>
                </a:solidFill>
                <a:latin typeface="Calibri" pitchFamily="34" charset="0"/>
                <a:cs typeface="Calibri" pitchFamily="34" charset="0"/>
              </a:rPr>
              <a:t>L’économie de la santé</a:t>
            </a:r>
          </a:p>
          <a:p>
            <a:pPr marL="1079500" indent="-3175" eaLnBrk="0" hangingPunct="0">
              <a:spcBef>
                <a:spcPct val="20000"/>
              </a:spcBef>
              <a:defRPr/>
            </a:pPr>
            <a:r>
              <a:rPr lang="fr-FR" sz="2400" b="1" i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Les enjeux pour l’avenir</a:t>
            </a:r>
            <a:endParaRPr lang="fr-FR" sz="2400" b="1" i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8027988" y="115888"/>
            <a:ext cx="1008062" cy="576262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 sz="1000" i="1"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0" y="6669360"/>
            <a:ext cx="9144000" cy="1886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Connecteur droit 11"/>
          <p:cNvCxnSpPr/>
          <p:nvPr/>
        </p:nvCxnSpPr>
        <p:spPr bwMode="auto">
          <a:xfrm>
            <a:off x="19248" y="1268760"/>
            <a:ext cx="9124752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Connecteur droit 14"/>
          <p:cNvCxnSpPr/>
          <p:nvPr/>
        </p:nvCxnSpPr>
        <p:spPr bwMode="auto">
          <a:xfrm>
            <a:off x="-16248" y="2708920"/>
            <a:ext cx="7324552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ZoneTexte 1"/>
          <p:cNvSpPr txBox="1">
            <a:spLocks noChangeArrowheads="1"/>
          </p:cNvSpPr>
          <p:nvPr/>
        </p:nvSpPr>
        <p:spPr bwMode="auto">
          <a:xfrm>
            <a:off x="1043608" y="3501008"/>
            <a:ext cx="78488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b="1" i="1" dirty="0" smtClean="0">
                <a:solidFill>
                  <a:srgbClr val="003366"/>
                </a:solidFill>
                <a:latin typeface="Calibri" pitchFamily="34" charset="0"/>
              </a:rPr>
              <a:t>Vendredi 17 septembre 2012</a:t>
            </a:r>
            <a:endParaRPr lang="fr-FR" b="1" i="1" dirty="0">
              <a:solidFill>
                <a:srgbClr val="7A003C"/>
              </a:solidFill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3933056"/>
            <a:ext cx="1872208" cy="121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Groupe 13"/>
          <p:cNvGrpSpPr/>
          <p:nvPr/>
        </p:nvGrpSpPr>
        <p:grpSpPr>
          <a:xfrm>
            <a:off x="0" y="-3163"/>
            <a:ext cx="4788024" cy="2533962"/>
            <a:chOff x="0" y="-3163"/>
            <a:chExt cx="4788024" cy="2533962"/>
          </a:xfrm>
        </p:grpSpPr>
        <p:sp>
          <p:nvSpPr>
            <p:cNvPr id="16" name="Forme libre 15"/>
            <p:cNvSpPr/>
            <p:nvPr/>
          </p:nvSpPr>
          <p:spPr bwMode="auto">
            <a:xfrm>
              <a:off x="0" y="-3163"/>
              <a:ext cx="4788024" cy="1948770"/>
            </a:xfrm>
            <a:custGeom>
              <a:avLst/>
              <a:gdLst>
                <a:gd name="connsiteX0" fmla="*/ 0 w 4248150"/>
                <a:gd name="connsiteY0" fmla="*/ 1571625 h 1571625"/>
                <a:gd name="connsiteX1" fmla="*/ 1114425 w 4248150"/>
                <a:gd name="connsiteY1" fmla="*/ 647700 h 1571625"/>
                <a:gd name="connsiteX2" fmla="*/ 4248150 w 4248150"/>
                <a:gd name="connsiteY2" fmla="*/ 0 h 1571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48150" h="1571625">
                  <a:moveTo>
                    <a:pt x="0" y="1571625"/>
                  </a:moveTo>
                  <a:cubicBezTo>
                    <a:pt x="203200" y="1240631"/>
                    <a:pt x="406400" y="909637"/>
                    <a:pt x="1114425" y="647700"/>
                  </a:cubicBezTo>
                  <a:cubicBezTo>
                    <a:pt x="1822450" y="385763"/>
                    <a:pt x="3035300" y="192881"/>
                    <a:pt x="4248150" y="0"/>
                  </a:cubicBezTo>
                </a:path>
              </a:pathLst>
            </a:custGeom>
            <a:noFill/>
            <a:ln w="15875" cap="flat" cmpd="sng" algn="ctr">
              <a:solidFill>
                <a:srgbClr val="0033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Forme libre 17"/>
            <p:cNvSpPr/>
            <p:nvPr/>
          </p:nvSpPr>
          <p:spPr bwMode="auto">
            <a:xfrm>
              <a:off x="1" y="-1"/>
              <a:ext cx="2483767" cy="2283149"/>
            </a:xfrm>
            <a:custGeom>
              <a:avLst/>
              <a:gdLst>
                <a:gd name="connsiteX0" fmla="*/ 0 w 1781175"/>
                <a:gd name="connsiteY0" fmla="*/ 2038350 h 2038350"/>
                <a:gd name="connsiteX1" fmla="*/ 933450 w 1781175"/>
                <a:gd name="connsiteY1" fmla="*/ 495300 h 2038350"/>
                <a:gd name="connsiteX2" fmla="*/ 1781175 w 1781175"/>
                <a:gd name="connsiteY2" fmla="*/ 0 h 2038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81175" h="2038350">
                  <a:moveTo>
                    <a:pt x="0" y="2038350"/>
                  </a:moveTo>
                  <a:cubicBezTo>
                    <a:pt x="318294" y="1436687"/>
                    <a:pt x="636588" y="835025"/>
                    <a:pt x="933450" y="495300"/>
                  </a:cubicBezTo>
                  <a:cubicBezTo>
                    <a:pt x="1230312" y="155575"/>
                    <a:pt x="1505743" y="77787"/>
                    <a:pt x="1781175" y="0"/>
                  </a:cubicBezTo>
                </a:path>
              </a:pathLst>
            </a:custGeom>
            <a:noFill/>
            <a:ln w="15875" cap="flat" cmpd="sng" algn="ctr">
              <a:solidFill>
                <a:srgbClr val="7A003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Forme libre 18"/>
            <p:cNvSpPr/>
            <p:nvPr/>
          </p:nvSpPr>
          <p:spPr bwMode="auto">
            <a:xfrm>
              <a:off x="1" y="0"/>
              <a:ext cx="3275855" cy="2530799"/>
            </a:xfrm>
            <a:custGeom>
              <a:avLst/>
              <a:gdLst>
                <a:gd name="connsiteX0" fmla="*/ 0 w 2714625"/>
                <a:gd name="connsiteY0" fmla="*/ 2295525 h 2295525"/>
                <a:gd name="connsiteX1" fmla="*/ 600075 w 2714625"/>
                <a:gd name="connsiteY1" fmla="*/ 304800 h 2295525"/>
                <a:gd name="connsiteX2" fmla="*/ 1724025 w 2714625"/>
                <a:gd name="connsiteY2" fmla="*/ 695325 h 2295525"/>
                <a:gd name="connsiteX3" fmla="*/ 2714625 w 2714625"/>
                <a:gd name="connsiteY3" fmla="*/ 0 h 2295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14625" h="2295525">
                  <a:moveTo>
                    <a:pt x="0" y="2295525"/>
                  </a:moveTo>
                  <a:cubicBezTo>
                    <a:pt x="156369" y="1433512"/>
                    <a:pt x="312738" y="571500"/>
                    <a:pt x="600075" y="304800"/>
                  </a:cubicBezTo>
                  <a:cubicBezTo>
                    <a:pt x="887412" y="38100"/>
                    <a:pt x="1371600" y="746125"/>
                    <a:pt x="1724025" y="695325"/>
                  </a:cubicBezTo>
                  <a:cubicBezTo>
                    <a:pt x="2076450" y="644525"/>
                    <a:pt x="2395537" y="322262"/>
                    <a:pt x="2714625" y="0"/>
                  </a:cubicBezTo>
                </a:path>
              </a:pathLst>
            </a:custGeom>
            <a:noFill/>
            <a:ln w="1587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lèche droite 16"/>
          <p:cNvSpPr/>
          <p:nvPr/>
        </p:nvSpPr>
        <p:spPr bwMode="auto">
          <a:xfrm>
            <a:off x="3419872" y="1700808"/>
            <a:ext cx="2232248" cy="792088"/>
          </a:xfrm>
          <a:prstGeom prst="rightArrow">
            <a:avLst>
              <a:gd name="adj1" fmla="val 66280"/>
              <a:gd name="adj2" fmla="val 35670"/>
            </a:avLst>
          </a:prstGeom>
          <a:solidFill>
            <a:srgbClr val="E3EBF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395536" y="1556792"/>
            <a:ext cx="7272808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endParaRPr lang="fr-FR" b="1" dirty="0" smtClean="0">
              <a:solidFill>
                <a:srgbClr val="7A003C"/>
              </a:solidFill>
              <a:latin typeface="Calibri" pitchFamily="34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Cela était pertinent durant les   Trente Glorieuses…</a:t>
            </a:r>
          </a:p>
          <a:p>
            <a:pPr eaLnBrk="0" hangingPunct="0">
              <a:spcBef>
                <a:spcPct val="20000"/>
              </a:spcBef>
            </a:pPr>
            <a:endParaRPr lang="fr-FR" b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… mais plus aujourd’hui.</a:t>
            </a:r>
          </a:p>
          <a:p>
            <a:pPr eaLnBrk="0" hangingPunct="0">
              <a:spcBef>
                <a:spcPct val="20000"/>
              </a:spcBef>
            </a:pPr>
            <a:endParaRPr lang="fr-FR" b="1" dirty="0" smtClean="0">
              <a:solidFill>
                <a:srgbClr val="7A003C"/>
              </a:solidFill>
              <a:latin typeface="Calibri" pitchFamily="34" charset="0"/>
            </a:endParaRPr>
          </a:p>
          <a:p>
            <a:pPr eaLnBrk="0" hangingPunct="0">
              <a:spcBef>
                <a:spcPct val="20000"/>
              </a:spcBef>
            </a:pPr>
            <a:endParaRPr lang="fr-FR" b="1" i="0" dirty="0">
              <a:solidFill>
                <a:srgbClr val="7A003C"/>
              </a:solidFill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b="1" i="0" dirty="0">
              <a:solidFill>
                <a:schemeClr val="bg2"/>
              </a:solidFill>
              <a:latin typeface="Arial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b="1" i="0" dirty="0">
              <a:solidFill>
                <a:srgbClr val="960000"/>
              </a:solidFill>
              <a:latin typeface="Verdana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248" y="116632"/>
            <a:ext cx="8369176" cy="504825"/>
          </a:xfrm>
          <a:prstGeom prst="rect">
            <a:avLst/>
          </a:prstGeom>
          <a:gradFill>
            <a:gsLst>
              <a:gs pos="14000">
                <a:schemeClr val="bg1">
                  <a:lumMod val="85000"/>
                </a:schemeClr>
              </a:gs>
              <a:gs pos="62000">
                <a:schemeClr val="bg1">
                  <a:lumMod val="95000"/>
                </a:schemeClr>
              </a:gs>
              <a:gs pos="7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1338263" lvl="1" indent="-481013">
              <a:defRPr/>
            </a:pPr>
            <a:r>
              <a:rPr lang="fr-FR" b="1" i="1" dirty="0" smtClean="0">
                <a:solidFill>
                  <a:srgbClr val="7A003C"/>
                </a:solidFill>
                <a:latin typeface="+mn-lt"/>
                <a:ea typeface="Calibri" pitchFamily="34" charset="0"/>
                <a:cs typeface="Arial" pitchFamily="34" charset="0"/>
              </a:rPr>
              <a:t>Diversifier les sources de financement</a:t>
            </a:r>
            <a:endParaRPr lang="fr-FR" b="1" i="1" dirty="0">
              <a:solidFill>
                <a:srgbClr val="7A003C"/>
              </a:solidFill>
              <a:latin typeface="+mn-lt"/>
              <a:ea typeface="Calibri" pitchFamily="34" charset="0"/>
              <a:cs typeface="Arial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 bwMode="auto">
          <a:xfrm>
            <a:off x="19248" y="117376"/>
            <a:ext cx="7380312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Connecteur droit 7"/>
          <p:cNvCxnSpPr/>
          <p:nvPr/>
        </p:nvCxnSpPr>
        <p:spPr bwMode="auto">
          <a:xfrm>
            <a:off x="19248" y="621432"/>
            <a:ext cx="6228184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9" name="Pentagone 8"/>
          <p:cNvSpPr>
            <a:spLocks noChangeArrowheads="1"/>
          </p:cNvSpPr>
          <p:nvPr/>
        </p:nvSpPr>
        <p:spPr bwMode="auto">
          <a:xfrm>
            <a:off x="0" y="116632"/>
            <a:ext cx="755576" cy="504000"/>
          </a:xfrm>
          <a:prstGeom prst="homePlate">
            <a:avLst>
              <a:gd name="adj" fmla="val 57441"/>
            </a:avLst>
          </a:prstGeom>
          <a:solidFill>
            <a:schemeClr val="bg1">
              <a:lumMod val="50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endParaRPr lang="fr-FR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5652120" y="1556792"/>
            <a:ext cx="316835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 eaLnBrk="0" hangingPunct="0">
              <a:spcBef>
                <a:spcPct val="20000"/>
              </a:spcBef>
              <a:buSzPct val="80000"/>
            </a:pPr>
            <a:r>
              <a:rPr lang="fr-FR" sz="1400" dirty="0" smtClean="0">
                <a:solidFill>
                  <a:srgbClr val="003366"/>
                </a:solidFill>
                <a:latin typeface="Calibri" pitchFamily="34" charset="0"/>
              </a:rPr>
              <a:t> </a:t>
            </a:r>
            <a:r>
              <a:rPr lang="fr-FR" sz="1400" i="1" dirty="0" smtClean="0">
                <a:solidFill>
                  <a:srgbClr val="003366"/>
                </a:solidFill>
                <a:latin typeface="Calibri" pitchFamily="34" charset="0"/>
              </a:rPr>
              <a:t>Plein emploi</a:t>
            </a:r>
          </a:p>
          <a:p>
            <a:pPr marL="266700" indent="-266700" eaLnBrk="0" hangingPunct="0">
              <a:spcBef>
                <a:spcPct val="20000"/>
              </a:spcBef>
              <a:buSzPct val="80000"/>
            </a:pPr>
            <a:r>
              <a:rPr lang="fr-FR" sz="1400" i="1" dirty="0" smtClean="0">
                <a:solidFill>
                  <a:srgbClr val="003366"/>
                </a:solidFill>
                <a:latin typeface="Calibri" pitchFamily="34" charset="0"/>
              </a:rPr>
              <a:t> Croissance des salaires forte</a:t>
            </a:r>
          </a:p>
          <a:p>
            <a:pPr marL="266700" indent="-266700" eaLnBrk="0" hangingPunct="0">
              <a:spcBef>
                <a:spcPct val="20000"/>
              </a:spcBef>
              <a:buSzPct val="80000"/>
            </a:pPr>
            <a:r>
              <a:rPr lang="fr-FR" sz="1400" i="1" dirty="0" smtClean="0">
                <a:solidFill>
                  <a:srgbClr val="003366"/>
                </a:solidFill>
                <a:latin typeface="Calibri" pitchFamily="34" charset="0"/>
              </a:rPr>
              <a:t> Coût des soins « modéré »</a:t>
            </a:r>
          </a:p>
          <a:p>
            <a:pPr marL="266700" indent="-266700" eaLnBrk="0" hangingPunct="0">
              <a:spcBef>
                <a:spcPct val="20000"/>
              </a:spcBef>
              <a:buSzPct val="80000"/>
            </a:pPr>
            <a:r>
              <a:rPr lang="fr-FR" sz="1400" i="1" dirty="0" smtClean="0">
                <a:solidFill>
                  <a:srgbClr val="003366"/>
                </a:solidFill>
                <a:latin typeface="Calibri" pitchFamily="34" charset="0"/>
              </a:rPr>
              <a:t> Déficit et dette public faible</a:t>
            </a:r>
            <a:endParaRPr lang="fr-FR" sz="1400" i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eaLnBrk="0" hangingPunct="0">
              <a:spcBef>
                <a:spcPct val="20000"/>
              </a:spcBef>
            </a:pPr>
            <a:endParaRPr lang="fr-FR" sz="1400" dirty="0" smtClean="0">
              <a:solidFill>
                <a:srgbClr val="7A003C"/>
              </a:solidFill>
              <a:latin typeface="Calibri" pitchFamily="34" charset="0"/>
            </a:endParaRPr>
          </a:p>
          <a:p>
            <a:pPr eaLnBrk="0" hangingPunct="0">
              <a:spcBef>
                <a:spcPct val="20000"/>
              </a:spcBef>
            </a:pPr>
            <a:endParaRPr lang="fr-FR" sz="1400" i="0" dirty="0">
              <a:solidFill>
                <a:srgbClr val="7A003C"/>
              </a:solidFill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sz="1400" i="0" dirty="0">
              <a:solidFill>
                <a:schemeClr val="bg2"/>
              </a:solidFill>
              <a:latin typeface="Arial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sz="1400" i="0" dirty="0">
              <a:solidFill>
                <a:srgbClr val="960000"/>
              </a:solidFill>
              <a:latin typeface="Verdana" pitchFamily="34" charset="0"/>
            </a:endParaRPr>
          </a:p>
        </p:txBody>
      </p:sp>
      <p:graphicFrame>
        <p:nvGraphicFramePr>
          <p:cNvPr id="14" name="Graphique 13"/>
          <p:cNvGraphicFramePr/>
          <p:nvPr/>
        </p:nvGraphicFramePr>
        <p:xfrm>
          <a:off x="2699792" y="3645024"/>
          <a:ext cx="4248472" cy="2529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ZoneTexte 14"/>
          <p:cNvSpPr txBox="1"/>
          <p:nvPr/>
        </p:nvSpPr>
        <p:spPr>
          <a:xfrm>
            <a:off x="2987824" y="3284984"/>
            <a:ext cx="367240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fr-F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Taux de chômage</a:t>
            </a:r>
          </a:p>
          <a:p>
            <a:pPr>
              <a:spcBef>
                <a:spcPts val="0"/>
              </a:spcBef>
              <a:defRPr/>
            </a:pPr>
            <a:r>
              <a:rPr lang="fr-FR" sz="1100" i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Au sens du BIT / population métropolitaine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2915816" y="6207115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fr-FR" sz="1000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Source : Insee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95536" y="1052736"/>
            <a:ext cx="8519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ct val="20000"/>
              </a:spcBef>
            </a:pPr>
            <a:r>
              <a:rPr lang="fr-FR" b="1" dirty="0" smtClean="0">
                <a:solidFill>
                  <a:srgbClr val="003366"/>
                </a:solidFill>
                <a:latin typeface="Calibri" pitchFamily="34" charset="0"/>
              </a:rPr>
              <a:t>En France, le financement de la protection sociale repose sur le </a:t>
            </a:r>
            <a:r>
              <a:rPr lang="fr-FR" b="1" dirty="0" smtClean="0">
                <a:solidFill>
                  <a:srgbClr val="7A003C"/>
                </a:solidFill>
                <a:latin typeface="Calibri" pitchFamily="34" charset="0"/>
              </a:rPr>
              <a:t>travail.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248" y="116632"/>
            <a:ext cx="8369176" cy="504825"/>
          </a:xfrm>
          <a:prstGeom prst="rect">
            <a:avLst/>
          </a:prstGeom>
          <a:gradFill>
            <a:gsLst>
              <a:gs pos="14000">
                <a:schemeClr val="bg1">
                  <a:lumMod val="85000"/>
                </a:schemeClr>
              </a:gs>
              <a:gs pos="62000">
                <a:schemeClr val="bg1">
                  <a:lumMod val="95000"/>
                </a:schemeClr>
              </a:gs>
              <a:gs pos="7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1338263" lvl="1" indent="-481013">
              <a:defRPr/>
            </a:pPr>
            <a:r>
              <a:rPr lang="fr-FR" b="1" i="1" dirty="0" smtClean="0">
                <a:solidFill>
                  <a:srgbClr val="7A003C"/>
                </a:solidFill>
                <a:latin typeface="+mn-lt"/>
                <a:ea typeface="Calibri" pitchFamily="34" charset="0"/>
                <a:cs typeface="Arial" pitchFamily="34" charset="0"/>
              </a:rPr>
              <a:t>Diversifier les sources de financement</a:t>
            </a:r>
            <a:endParaRPr lang="fr-FR" b="1" i="1" dirty="0">
              <a:solidFill>
                <a:srgbClr val="7A003C"/>
              </a:solidFill>
              <a:latin typeface="+mn-lt"/>
              <a:ea typeface="Calibri" pitchFamily="34" charset="0"/>
              <a:cs typeface="Arial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 bwMode="auto">
          <a:xfrm>
            <a:off x="19248" y="117376"/>
            <a:ext cx="7380312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Connecteur droit 7"/>
          <p:cNvCxnSpPr/>
          <p:nvPr/>
        </p:nvCxnSpPr>
        <p:spPr bwMode="auto">
          <a:xfrm>
            <a:off x="19248" y="621432"/>
            <a:ext cx="6228184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9" name="Pentagone 8"/>
          <p:cNvSpPr>
            <a:spLocks noChangeArrowheads="1"/>
          </p:cNvSpPr>
          <p:nvPr/>
        </p:nvSpPr>
        <p:spPr bwMode="auto">
          <a:xfrm>
            <a:off x="0" y="116632"/>
            <a:ext cx="755576" cy="504000"/>
          </a:xfrm>
          <a:prstGeom prst="homePlate">
            <a:avLst>
              <a:gd name="adj" fmla="val 57441"/>
            </a:avLst>
          </a:prstGeom>
          <a:solidFill>
            <a:schemeClr val="bg1">
              <a:lumMod val="50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endParaRPr lang="fr-FR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395536" y="908720"/>
            <a:ext cx="828092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 hausse des cotisations sociales n’est pas une solution.</a:t>
            </a:r>
          </a:p>
          <a:p>
            <a:pPr eaLnBrk="0" hangingPunct="0">
              <a:spcBef>
                <a:spcPct val="20000"/>
              </a:spcBef>
            </a:pPr>
            <a:endParaRPr lang="fr-FR" sz="1000" b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fr-FR" b="1" i="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Le financement de la santé ne doit pas peser sur la compétitivité des entreprises !</a:t>
            </a:r>
          </a:p>
          <a:p>
            <a:pPr eaLnBrk="0" hangingPunct="0">
              <a:spcBef>
                <a:spcPct val="20000"/>
              </a:spcBef>
            </a:pPr>
            <a:endParaRPr lang="fr-FR" sz="1000" b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fr-FR" b="1" i="0" dirty="0" smtClean="0">
                <a:solidFill>
                  <a:srgbClr val="7A003C"/>
                </a:solidFill>
                <a:latin typeface="Calibri" pitchFamily="34" charset="0"/>
              </a:rPr>
              <a:t>Solution : </a:t>
            </a:r>
            <a:r>
              <a:rPr lang="fr-FR" b="1" i="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financement par des impôts, à assiette fiscale large et peu mobile, n’impactant pas directement le coût du travail.</a:t>
            </a:r>
            <a:endParaRPr lang="fr-FR" b="1" i="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b="1" i="0" dirty="0">
              <a:solidFill>
                <a:schemeClr val="bg2"/>
              </a:solidFill>
              <a:latin typeface="Arial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b="1" i="0" dirty="0">
              <a:solidFill>
                <a:srgbClr val="960000"/>
              </a:solidFill>
              <a:latin typeface="Verdana" pitchFamily="34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395536" y="6479758"/>
            <a:ext cx="18002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Source : OCDE</a:t>
            </a:r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10" name="Graphique 9"/>
          <p:cNvGraphicFramePr/>
          <p:nvPr/>
        </p:nvGraphicFramePr>
        <p:xfrm>
          <a:off x="107504" y="3573016"/>
          <a:ext cx="9036496" cy="3025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467544" y="3198748"/>
            <a:ext cx="460851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fr-F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Taux de prélèvements obligatoires dans les pays de l’OCDE</a:t>
            </a:r>
          </a:p>
          <a:p>
            <a:pPr>
              <a:spcBef>
                <a:spcPts val="0"/>
              </a:spcBef>
              <a:defRPr/>
            </a:pPr>
            <a:r>
              <a:rPr lang="fr-FR" sz="1100" i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En % du PIB / en 2010</a:t>
            </a:r>
          </a:p>
        </p:txBody>
      </p:sp>
      <p:sp>
        <p:nvSpPr>
          <p:cNvPr id="12" name="ZoneTexte 11"/>
          <p:cNvSpPr txBox="1"/>
          <p:nvPr/>
        </p:nvSpPr>
        <p:spPr>
          <a:xfrm rot="16200000">
            <a:off x="7501534" y="3406208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7A003C"/>
                </a:solidFill>
              </a:rPr>
              <a:t>France</a:t>
            </a:r>
            <a:endParaRPr lang="fr-FR" sz="1100" b="1" dirty="0">
              <a:solidFill>
                <a:srgbClr val="7A003C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 rot="16200000">
            <a:off x="5485311" y="3622231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Allemagne</a:t>
            </a:r>
            <a:endParaRPr lang="fr-FR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 rot="16200000">
            <a:off x="4405191" y="3910263"/>
            <a:ext cx="6480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OCDE</a:t>
            </a:r>
            <a:endParaRPr lang="fr-FR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Flèche vers le haut 14"/>
          <p:cNvSpPr/>
          <p:nvPr/>
        </p:nvSpPr>
        <p:spPr bwMode="auto">
          <a:xfrm rot="5400000">
            <a:off x="2087724" y="2672916"/>
            <a:ext cx="216024" cy="288032"/>
          </a:xfrm>
          <a:prstGeom prst="upArrow">
            <a:avLst/>
          </a:prstGeom>
          <a:solidFill>
            <a:srgbClr val="7A003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1" u="none" strike="noStrike" cap="none" normalizeH="0" baseline="0" dirty="0" smtClean="0">
              <a:ln>
                <a:noFill/>
              </a:ln>
              <a:solidFill>
                <a:srgbClr val="7A003C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2339752" y="2636912"/>
            <a:ext cx="72008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fr-FR" b="1" dirty="0" smtClean="0">
                <a:solidFill>
                  <a:srgbClr val="7A003C"/>
                </a:solidFill>
                <a:latin typeface="Calibri" pitchFamily="34" charset="0"/>
              </a:rPr>
              <a:t>TVA</a:t>
            </a:r>
            <a:endParaRPr lang="fr-FR" b="1" i="0" dirty="0">
              <a:solidFill>
                <a:srgbClr val="7A003C"/>
              </a:solidFill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b="1" i="0" dirty="0">
              <a:solidFill>
                <a:schemeClr val="bg2"/>
              </a:solidFill>
              <a:latin typeface="Arial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b="1" i="0" dirty="0">
              <a:solidFill>
                <a:srgbClr val="960000"/>
              </a:solidFill>
              <a:latin typeface="Verdana" pitchFamily="34" charset="0"/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4067944" y="2636912"/>
            <a:ext cx="57606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fr-FR" b="1" dirty="0" smtClean="0">
                <a:solidFill>
                  <a:srgbClr val="7A003C"/>
                </a:solidFill>
                <a:latin typeface="Calibri" pitchFamily="34" charset="0"/>
              </a:rPr>
              <a:t>CSG</a:t>
            </a:r>
            <a:endParaRPr lang="fr-FR" b="1" i="0" dirty="0">
              <a:solidFill>
                <a:srgbClr val="7A003C"/>
              </a:solidFill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b="1" i="0" dirty="0">
              <a:solidFill>
                <a:schemeClr val="bg2"/>
              </a:solidFill>
              <a:latin typeface="Arial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b="1" i="0" dirty="0">
              <a:solidFill>
                <a:srgbClr val="960000"/>
              </a:solidFill>
              <a:latin typeface="Verdana" pitchFamily="34" charset="0"/>
            </a:endParaRPr>
          </a:p>
        </p:txBody>
      </p:sp>
      <p:sp>
        <p:nvSpPr>
          <p:cNvPr id="19" name="Flèche vers le haut 18"/>
          <p:cNvSpPr/>
          <p:nvPr/>
        </p:nvSpPr>
        <p:spPr bwMode="auto">
          <a:xfrm rot="5400000">
            <a:off x="3815915" y="2672916"/>
            <a:ext cx="216024" cy="288032"/>
          </a:xfrm>
          <a:prstGeom prst="upArrow">
            <a:avLst/>
          </a:prstGeom>
          <a:solidFill>
            <a:srgbClr val="7A003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1" u="none" strike="noStrike" cap="none" normalizeH="0" baseline="0" dirty="0" smtClean="0">
              <a:ln>
                <a:noFill/>
              </a:ln>
              <a:solidFill>
                <a:srgbClr val="7A003C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248" y="116632"/>
            <a:ext cx="8369176" cy="504825"/>
          </a:xfrm>
          <a:prstGeom prst="rect">
            <a:avLst/>
          </a:prstGeom>
          <a:gradFill>
            <a:gsLst>
              <a:gs pos="14000">
                <a:schemeClr val="bg1">
                  <a:lumMod val="85000"/>
                </a:schemeClr>
              </a:gs>
              <a:gs pos="62000">
                <a:schemeClr val="bg1">
                  <a:lumMod val="95000"/>
                </a:schemeClr>
              </a:gs>
              <a:gs pos="7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1338263" lvl="1" indent="-481013">
              <a:defRPr/>
            </a:pPr>
            <a:r>
              <a:rPr lang="fr-FR" b="1" i="1" dirty="0" smtClean="0">
                <a:solidFill>
                  <a:srgbClr val="7A003C"/>
                </a:solidFill>
                <a:latin typeface="+mn-lt"/>
                <a:ea typeface="Calibri" pitchFamily="34" charset="0"/>
                <a:cs typeface="Arial" pitchFamily="34" charset="0"/>
              </a:rPr>
              <a:t>Resserrer le champ des affections relevant de la solidarité</a:t>
            </a:r>
          </a:p>
        </p:txBody>
      </p:sp>
      <p:cxnSp>
        <p:nvCxnSpPr>
          <p:cNvPr id="7" name="Connecteur droit 6"/>
          <p:cNvCxnSpPr/>
          <p:nvPr/>
        </p:nvCxnSpPr>
        <p:spPr bwMode="auto">
          <a:xfrm>
            <a:off x="19248" y="117376"/>
            <a:ext cx="7380312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Connecteur droit 7"/>
          <p:cNvCxnSpPr/>
          <p:nvPr/>
        </p:nvCxnSpPr>
        <p:spPr bwMode="auto">
          <a:xfrm>
            <a:off x="19248" y="621432"/>
            <a:ext cx="6228184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9" name="Pentagone 8"/>
          <p:cNvSpPr>
            <a:spLocks noChangeArrowheads="1"/>
          </p:cNvSpPr>
          <p:nvPr/>
        </p:nvSpPr>
        <p:spPr bwMode="auto">
          <a:xfrm>
            <a:off x="0" y="116632"/>
            <a:ext cx="755576" cy="504000"/>
          </a:xfrm>
          <a:prstGeom prst="homePlate">
            <a:avLst>
              <a:gd name="adj" fmla="val 57441"/>
            </a:avLst>
          </a:prstGeom>
          <a:solidFill>
            <a:schemeClr val="bg1">
              <a:lumMod val="50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endParaRPr lang="fr-FR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323528" y="2276872"/>
            <a:ext cx="3744416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Structure du financement de la CSBM</a:t>
            </a:r>
          </a:p>
          <a:p>
            <a:pPr>
              <a:spcBef>
                <a:spcPts val="0"/>
              </a:spcBef>
            </a:pPr>
            <a:r>
              <a:rPr lang="fr-F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En % du total de la CSBM</a:t>
            </a:r>
            <a:endParaRPr lang="fr-FR" sz="1100" i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395536" y="908720"/>
            <a:ext cx="712879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fr-FR" b="1" i="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 Sécurité sociale assure 75,5% du financement de la santé…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… mais son poids tend peu à peu à se réduire 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fr-FR" sz="1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(déremboursement ; ticket modérateur)</a:t>
            </a:r>
            <a:endParaRPr lang="fr-FR" sz="1400" i="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b="1" i="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323528" y="5229200"/>
            <a:ext cx="266429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Source : Comptes de la santé 2011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10" name="Graphique 9"/>
          <p:cNvGraphicFramePr/>
          <p:nvPr/>
        </p:nvGraphicFramePr>
        <p:xfrm>
          <a:off x="251520" y="2636912"/>
          <a:ext cx="432048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phique 10"/>
          <p:cNvGraphicFramePr/>
          <p:nvPr/>
        </p:nvGraphicFramePr>
        <p:xfrm>
          <a:off x="5081511" y="2780928"/>
          <a:ext cx="3738961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513559" y="2276872"/>
            <a:ext cx="3024336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Part du financement privé dans la CSBM</a:t>
            </a:r>
          </a:p>
          <a:p>
            <a:pPr>
              <a:spcBef>
                <a:spcPts val="0"/>
              </a:spcBef>
            </a:pPr>
            <a:r>
              <a:rPr lang="fr-F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En % du total de la CSBM</a:t>
            </a:r>
            <a:endParaRPr lang="fr-FR" sz="1100" i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513559" y="5301208"/>
            <a:ext cx="266429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Source : Comptes de la santé 2011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3185896" y="3277724"/>
            <a:ext cx="450000" cy="2232248"/>
          </a:xfrm>
          <a:prstGeom prst="rect">
            <a:avLst/>
          </a:prstGeom>
          <a:solidFill>
            <a:srgbClr val="7A003C">
              <a:alpha val="24000"/>
            </a:srgbClr>
          </a:solidFill>
          <a:ln w="1270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Bande diagonale 13"/>
          <p:cNvSpPr/>
          <p:nvPr/>
        </p:nvSpPr>
        <p:spPr bwMode="auto">
          <a:xfrm>
            <a:off x="3059832" y="5509972"/>
            <a:ext cx="576064" cy="648072"/>
          </a:xfrm>
          <a:prstGeom prst="diagStripe">
            <a:avLst>
              <a:gd name="adj" fmla="val 20408"/>
            </a:avLst>
          </a:prstGeom>
          <a:solidFill>
            <a:srgbClr val="7A003C">
              <a:alpha val="2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248" y="116632"/>
            <a:ext cx="8369176" cy="504825"/>
          </a:xfrm>
          <a:prstGeom prst="rect">
            <a:avLst/>
          </a:prstGeom>
          <a:gradFill>
            <a:gsLst>
              <a:gs pos="14000">
                <a:schemeClr val="bg1">
                  <a:lumMod val="85000"/>
                </a:schemeClr>
              </a:gs>
              <a:gs pos="62000">
                <a:schemeClr val="bg1">
                  <a:lumMod val="95000"/>
                </a:schemeClr>
              </a:gs>
              <a:gs pos="7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1338263" lvl="1" indent="-481013">
              <a:defRPr/>
            </a:pPr>
            <a:r>
              <a:rPr lang="fr-FR" b="1" i="1" dirty="0" smtClean="0">
                <a:solidFill>
                  <a:srgbClr val="7A003C"/>
                </a:solidFill>
                <a:ea typeface="Calibri" pitchFamily="34" charset="0"/>
                <a:cs typeface="Arial" pitchFamily="34" charset="0"/>
              </a:rPr>
              <a:t>Resserrer le champ des affections relevant de la solidarité</a:t>
            </a:r>
          </a:p>
        </p:txBody>
      </p:sp>
      <p:cxnSp>
        <p:nvCxnSpPr>
          <p:cNvPr id="7" name="Connecteur droit 6"/>
          <p:cNvCxnSpPr/>
          <p:nvPr/>
        </p:nvCxnSpPr>
        <p:spPr bwMode="auto">
          <a:xfrm>
            <a:off x="19248" y="117376"/>
            <a:ext cx="7380312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Connecteur droit 7"/>
          <p:cNvCxnSpPr/>
          <p:nvPr/>
        </p:nvCxnSpPr>
        <p:spPr bwMode="auto">
          <a:xfrm>
            <a:off x="19248" y="621432"/>
            <a:ext cx="6228184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9" name="Pentagone 8"/>
          <p:cNvSpPr>
            <a:spLocks noChangeArrowheads="1"/>
          </p:cNvSpPr>
          <p:nvPr/>
        </p:nvSpPr>
        <p:spPr bwMode="auto">
          <a:xfrm>
            <a:off x="0" y="116632"/>
            <a:ext cx="755576" cy="504000"/>
          </a:xfrm>
          <a:prstGeom prst="homePlate">
            <a:avLst>
              <a:gd name="adj" fmla="val 57441"/>
            </a:avLst>
          </a:prstGeom>
          <a:solidFill>
            <a:schemeClr val="bg1">
              <a:lumMod val="50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endParaRPr lang="fr-FR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611560" y="2478668"/>
            <a:ext cx="5904656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Financement des dépenses courantes de santé </a:t>
            </a:r>
            <a:endParaRPr lang="fr-FR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>
              <a:spcAft>
                <a:spcPts val="0"/>
              </a:spcAft>
            </a:pPr>
            <a:r>
              <a:rPr lang="fr-FR" sz="11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En pourcentage des dépenses de santé ; en 2010</a:t>
            </a:r>
            <a:endParaRPr lang="fr-FR" sz="110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395536" y="908720"/>
            <a:ext cx="705678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En France, le poids des complémentaires santé permet de limiter le reste à charge des ménages</a:t>
            </a:r>
          </a:p>
          <a:p>
            <a:pPr eaLnBrk="0" hangingPunct="0">
              <a:spcBef>
                <a:spcPct val="20000"/>
              </a:spcBef>
            </a:pPr>
            <a:endParaRPr lang="fr-FR" sz="1000" b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fr-FR" b="1" i="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Les ménages les plus démunis sont eux protégés par la CMU</a:t>
            </a:r>
            <a:endParaRPr lang="fr-FR" b="1" i="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sz="1500" b="1" i="0" dirty="0">
              <a:solidFill>
                <a:schemeClr val="bg2"/>
              </a:solidFill>
              <a:latin typeface="Arial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sz="1300" b="1" i="0" dirty="0">
              <a:solidFill>
                <a:srgbClr val="960000"/>
              </a:solidFill>
              <a:latin typeface="Verdana" pitchFamily="34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611560" y="6407750"/>
            <a:ext cx="360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Source : OCDE / *2009 ou dernière année connue</a:t>
            </a:r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10" name="Graphique 9"/>
          <p:cNvGraphicFramePr/>
          <p:nvPr/>
        </p:nvGraphicFramePr>
        <p:xfrm>
          <a:off x="179512" y="2917684"/>
          <a:ext cx="8712968" cy="3535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248" y="116632"/>
            <a:ext cx="8369176" cy="504825"/>
          </a:xfrm>
          <a:prstGeom prst="rect">
            <a:avLst/>
          </a:prstGeom>
          <a:gradFill>
            <a:gsLst>
              <a:gs pos="14000">
                <a:schemeClr val="bg1">
                  <a:lumMod val="85000"/>
                </a:schemeClr>
              </a:gs>
              <a:gs pos="62000">
                <a:schemeClr val="bg1">
                  <a:lumMod val="95000"/>
                </a:schemeClr>
              </a:gs>
              <a:gs pos="7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1338263" lvl="1" indent="-481013">
              <a:defRPr/>
            </a:pPr>
            <a:r>
              <a:rPr lang="fr-FR" b="1" i="1" dirty="0" smtClean="0">
                <a:solidFill>
                  <a:srgbClr val="7A003C"/>
                </a:solidFill>
                <a:latin typeface="+mn-lt"/>
                <a:ea typeface="Calibri" pitchFamily="34" charset="0"/>
                <a:cs typeface="Arial" pitchFamily="34" charset="0"/>
              </a:rPr>
              <a:t>Le système de santé doit évoluer</a:t>
            </a:r>
            <a:endParaRPr lang="fr-FR" b="1" i="1" dirty="0">
              <a:solidFill>
                <a:srgbClr val="7A003C"/>
              </a:solidFill>
              <a:latin typeface="+mn-lt"/>
              <a:ea typeface="Calibri" pitchFamily="34" charset="0"/>
              <a:cs typeface="Arial" pitchFamily="34" charset="0"/>
            </a:endParaRPr>
          </a:p>
        </p:txBody>
      </p:sp>
      <p:cxnSp>
        <p:nvCxnSpPr>
          <p:cNvPr id="13" name="Connecteur droit 12"/>
          <p:cNvCxnSpPr/>
          <p:nvPr/>
        </p:nvCxnSpPr>
        <p:spPr bwMode="auto">
          <a:xfrm>
            <a:off x="19248" y="117376"/>
            <a:ext cx="7380312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Connecteur droit 13"/>
          <p:cNvCxnSpPr/>
          <p:nvPr/>
        </p:nvCxnSpPr>
        <p:spPr bwMode="auto">
          <a:xfrm>
            <a:off x="19248" y="621432"/>
            <a:ext cx="6228184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Pentagone 14"/>
          <p:cNvSpPr>
            <a:spLocks noChangeArrowheads="1"/>
          </p:cNvSpPr>
          <p:nvPr/>
        </p:nvSpPr>
        <p:spPr bwMode="auto">
          <a:xfrm>
            <a:off x="0" y="116632"/>
            <a:ext cx="755576" cy="504000"/>
          </a:xfrm>
          <a:prstGeom prst="homePlate">
            <a:avLst>
              <a:gd name="adj" fmla="val 57441"/>
            </a:avLst>
          </a:prstGeom>
          <a:solidFill>
            <a:schemeClr val="bg1">
              <a:lumMod val="50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endParaRPr lang="fr-FR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452603" y="2152556"/>
            <a:ext cx="1767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7A003C"/>
                </a:solidFill>
              </a:rPr>
              <a:t>Système </a:t>
            </a:r>
          </a:p>
          <a:p>
            <a:pPr algn="ctr"/>
            <a:r>
              <a:rPr lang="fr-FR" sz="1200" b="1" dirty="0" smtClean="0">
                <a:solidFill>
                  <a:srgbClr val="7A003C"/>
                </a:solidFill>
              </a:rPr>
              <a:t>bismarckien</a:t>
            </a:r>
            <a:endParaRPr lang="fr-FR" sz="1200" b="1" dirty="0">
              <a:solidFill>
                <a:srgbClr val="7A003C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979712" y="4655947"/>
            <a:ext cx="1178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tx2">
                    <a:lumMod val="75000"/>
                  </a:schemeClr>
                </a:solidFill>
              </a:rPr>
              <a:t>Système</a:t>
            </a:r>
          </a:p>
          <a:p>
            <a:pPr algn="ctr"/>
            <a:r>
              <a:rPr lang="fr-FR" sz="1200" b="1" dirty="0" err="1" smtClean="0">
                <a:solidFill>
                  <a:schemeClr val="tx2">
                    <a:lumMod val="75000"/>
                  </a:schemeClr>
                </a:solidFill>
              </a:rPr>
              <a:t>béveridgien</a:t>
            </a:r>
            <a:endParaRPr lang="fr-FR" sz="1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612843" y="4655947"/>
            <a:ext cx="981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accent3">
                    <a:lumMod val="50000"/>
                  </a:schemeClr>
                </a:solidFill>
              </a:rPr>
              <a:t>Système </a:t>
            </a:r>
          </a:p>
          <a:p>
            <a:pPr algn="ctr"/>
            <a:r>
              <a:rPr lang="fr-FR" sz="1200" b="1" dirty="0" smtClean="0">
                <a:solidFill>
                  <a:schemeClr val="accent3">
                    <a:lumMod val="50000"/>
                  </a:schemeClr>
                </a:solidFill>
              </a:rPr>
              <a:t>libéral</a:t>
            </a:r>
            <a:endParaRPr lang="fr-FR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23" name="Connecteur droit avec flèche 22"/>
          <p:cNvCxnSpPr>
            <a:stCxn id="18" idx="3"/>
          </p:cNvCxnSpPr>
          <p:nvPr/>
        </p:nvCxnSpPr>
        <p:spPr>
          <a:xfrm flipV="1">
            <a:off x="3158025" y="2652482"/>
            <a:ext cx="1178313" cy="2234298"/>
          </a:xfrm>
          <a:prstGeom prst="straightConnector1">
            <a:avLst/>
          </a:prstGeom>
          <a:ln w="19050">
            <a:solidFill>
              <a:srgbClr val="7A003C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>
            <a:endCxn id="19" idx="1"/>
          </p:cNvCxnSpPr>
          <p:nvPr/>
        </p:nvCxnSpPr>
        <p:spPr>
          <a:xfrm>
            <a:off x="4336337" y="2652482"/>
            <a:ext cx="1276506" cy="2234298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19" idx="1"/>
            <a:endCxn id="18" idx="3"/>
          </p:cNvCxnSpPr>
          <p:nvPr/>
        </p:nvCxnSpPr>
        <p:spPr>
          <a:xfrm flipH="1">
            <a:off x="3158025" y="4886780"/>
            <a:ext cx="2454818" cy="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3845374" y="3534789"/>
            <a:ext cx="981927" cy="0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>
            <a:endCxn id="31" idx="3"/>
          </p:cNvCxnSpPr>
          <p:nvPr/>
        </p:nvCxnSpPr>
        <p:spPr>
          <a:xfrm>
            <a:off x="4139952" y="3119631"/>
            <a:ext cx="1065740" cy="1854914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H="1">
            <a:off x="3648988" y="3161070"/>
            <a:ext cx="883735" cy="1775166"/>
          </a:xfrm>
          <a:prstGeom prst="line">
            <a:avLst/>
          </a:prstGeom>
          <a:ln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lipse 28"/>
          <p:cNvSpPr/>
          <p:nvPr/>
        </p:nvSpPr>
        <p:spPr>
          <a:xfrm flipH="1">
            <a:off x="3845374" y="3493350"/>
            <a:ext cx="98193" cy="9343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7A00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 flipH="1">
            <a:off x="4532723" y="3026201"/>
            <a:ext cx="98193" cy="9343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 flipH="1">
            <a:off x="5121879" y="4894797"/>
            <a:ext cx="98193" cy="9343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3354410" y="3419134"/>
            <a:ext cx="589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rgbClr val="7A003C"/>
                </a:solidFill>
              </a:rPr>
              <a:t>60%</a:t>
            </a:r>
            <a:endParaRPr lang="fr-FR" sz="1200" b="1" dirty="0">
              <a:solidFill>
                <a:srgbClr val="7A003C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4630916" y="2932771"/>
            <a:ext cx="589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chemeClr val="accent3">
                    <a:lumMod val="50000"/>
                  </a:schemeClr>
                </a:solidFill>
              </a:rPr>
              <a:t>20%</a:t>
            </a:r>
            <a:endParaRPr lang="fr-FR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4925494" y="4988227"/>
            <a:ext cx="589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chemeClr val="tx2">
                    <a:lumMod val="75000"/>
                  </a:schemeClr>
                </a:solidFill>
              </a:rPr>
              <a:t>20%</a:t>
            </a:r>
            <a:endParaRPr lang="fr-FR" sz="1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35" name="Connecteur droit 34"/>
          <p:cNvCxnSpPr/>
          <p:nvPr/>
        </p:nvCxnSpPr>
        <p:spPr>
          <a:xfrm>
            <a:off x="4336337" y="3419134"/>
            <a:ext cx="98193" cy="18686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V="1">
            <a:off x="4336337" y="3419134"/>
            <a:ext cx="98193" cy="18686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rc 36"/>
          <p:cNvSpPr/>
          <p:nvPr/>
        </p:nvSpPr>
        <p:spPr>
          <a:xfrm rot="6315223" flipV="1">
            <a:off x="3272767" y="1544381"/>
            <a:ext cx="1186426" cy="2499364"/>
          </a:xfrm>
          <a:prstGeom prst="arc">
            <a:avLst>
              <a:gd name="adj1" fmla="val 17054878"/>
              <a:gd name="adj2" fmla="val 2495341"/>
            </a:avLst>
          </a:prstGeom>
          <a:ln>
            <a:solidFill>
              <a:schemeClr val="tx1">
                <a:lumMod val="85000"/>
                <a:lumOff val="15000"/>
              </a:schemeClr>
            </a:solidFill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1763688" y="229657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Système </a:t>
            </a:r>
          </a:p>
          <a:p>
            <a:pPr algn="ctr"/>
            <a:r>
              <a:rPr lang="fr-FR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français</a:t>
            </a:r>
            <a:endParaRPr lang="fr-FR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9" name="Flèche droite rayée 38"/>
          <p:cNvSpPr/>
          <p:nvPr/>
        </p:nvSpPr>
        <p:spPr>
          <a:xfrm rot="5400000">
            <a:off x="4198574" y="3542608"/>
            <a:ext cx="373719" cy="687349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3072924" y="5775067"/>
            <a:ext cx="26512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Source : </a:t>
            </a:r>
            <a:r>
              <a:rPr lang="fr-FR" sz="1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Asterès</a:t>
            </a:r>
            <a:endParaRPr lang="fr-FR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899592" y="980728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Le système de santé français : </a:t>
            </a:r>
          </a:p>
          <a:p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60% bismarckien – 20% </a:t>
            </a:r>
            <a:r>
              <a:rPr lang="fr-FR" b="1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béveridgien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 – 20% libéral</a:t>
            </a:r>
            <a:endParaRPr lang="fr-FR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248" y="116632"/>
            <a:ext cx="8369176" cy="504825"/>
          </a:xfrm>
          <a:prstGeom prst="rect">
            <a:avLst/>
          </a:prstGeom>
          <a:gradFill>
            <a:gsLst>
              <a:gs pos="14000">
                <a:schemeClr val="bg1">
                  <a:lumMod val="85000"/>
                </a:schemeClr>
              </a:gs>
              <a:gs pos="62000">
                <a:schemeClr val="bg1">
                  <a:lumMod val="95000"/>
                </a:schemeClr>
              </a:gs>
              <a:gs pos="7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1338263" lvl="1" indent="-481013">
              <a:defRPr/>
            </a:pPr>
            <a:r>
              <a:rPr lang="fr-FR" b="1" i="1" dirty="0" smtClean="0">
                <a:solidFill>
                  <a:srgbClr val="7A003C"/>
                </a:solidFill>
                <a:latin typeface="+mn-lt"/>
                <a:ea typeface="Calibri" pitchFamily="34" charset="0"/>
                <a:cs typeface="Arial" pitchFamily="34" charset="0"/>
              </a:rPr>
              <a:t>Développer la prévention</a:t>
            </a:r>
            <a:endParaRPr lang="fr-FR" b="1" i="1" dirty="0">
              <a:solidFill>
                <a:srgbClr val="7A003C"/>
              </a:solidFill>
              <a:latin typeface="+mn-lt"/>
              <a:ea typeface="Calibri" pitchFamily="34" charset="0"/>
              <a:cs typeface="Arial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 bwMode="auto">
          <a:xfrm>
            <a:off x="19248" y="117376"/>
            <a:ext cx="7380312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Connecteur droit 7"/>
          <p:cNvCxnSpPr/>
          <p:nvPr/>
        </p:nvCxnSpPr>
        <p:spPr bwMode="auto">
          <a:xfrm>
            <a:off x="19248" y="621432"/>
            <a:ext cx="6228184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9" name="Pentagone 8"/>
          <p:cNvSpPr>
            <a:spLocks noChangeArrowheads="1"/>
          </p:cNvSpPr>
          <p:nvPr/>
        </p:nvSpPr>
        <p:spPr bwMode="auto">
          <a:xfrm>
            <a:off x="0" y="116632"/>
            <a:ext cx="755576" cy="504000"/>
          </a:xfrm>
          <a:prstGeom prst="homePlate">
            <a:avLst>
              <a:gd name="adj" fmla="val 57441"/>
            </a:avLst>
          </a:prstGeom>
          <a:solidFill>
            <a:schemeClr val="bg1">
              <a:lumMod val="50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endParaRPr lang="fr-FR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395536" y="836712"/>
            <a:ext cx="784887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fr-FR" b="1" i="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« Mieux vaut prévenir que guérir »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395536" y="1268760"/>
            <a:ext cx="439248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tabLst>
                <a:tab pos="2152650" algn="l"/>
              </a:tabLst>
            </a:pPr>
            <a:r>
              <a:rPr lang="fr-FR" b="1" u="sng" dirty="0" smtClean="0">
                <a:solidFill>
                  <a:srgbClr val="7A003C"/>
                </a:solidFill>
                <a:latin typeface="Calibri" pitchFamily="34" charset="0"/>
              </a:rPr>
              <a:t>Prévention individuelle</a:t>
            </a:r>
            <a:endParaRPr lang="fr-FR" b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sz="500" i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fr-FR" sz="1400" b="1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Primaire </a:t>
            </a:r>
            <a:r>
              <a:rPr lang="fr-FR" sz="1400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médecine du travail, médecine scolaire, </a:t>
            </a:r>
          </a:p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fr-FR" sz="1400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planning familial, vaccins </a:t>
            </a:r>
            <a:endParaRPr lang="fr-FR" sz="1400" b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fr-FR" sz="1400" b="1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Secondaire : </a:t>
            </a:r>
            <a:r>
              <a:rPr lang="fr-FR" sz="1400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examens de santé, dépistage de maladies infectieuses et de tumeurs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4283968" y="3501008"/>
            <a:ext cx="2664296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Dépenses de prévention</a:t>
            </a:r>
            <a:endParaRPr lang="fr-FR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>
              <a:spcAft>
                <a:spcPts val="0"/>
              </a:spcAft>
            </a:pPr>
            <a:r>
              <a:rPr lang="fr-FR" sz="11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En M€ courants</a:t>
            </a:r>
            <a:endParaRPr lang="fr-FR" sz="110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7380312" y="6237312"/>
            <a:ext cx="11521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Source : Eco santé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4788024" y="1268760"/>
            <a:ext cx="388843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  <a:tabLst>
                <a:tab pos="2152650" algn="l"/>
              </a:tabLst>
            </a:pPr>
            <a:r>
              <a:rPr lang="fr-FR" b="1" u="sng" dirty="0" smtClean="0">
                <a:solidFill>
                  <a:srgbClr val="7A003C"/>
                </a:solidFill>
                <a:latin typeface="Calibri" pitchFamily="34" charset="0"/>
              </a:rPr>
              <a:t>Prévention collective </a:t>
            </a:r>
          </a:p>
          <a:p>
            <a:pPr eaLnBrk="0" hangingPunct="0">
              <a:spcBef>
                <a:spcPct val="20000"/>
              </a:spcBef>
              <a:buFont typeface="Wingdings" pitchFamily="2" charset="2"/>
              <a:buNone/>
              <a:tabLst>
                <a:tab pos="2152650" algn="l"/>
              </a:tabLst>
            </a:pPr>
            <a:endParaRPr lang="fr-FR" sz="1000" b="1" u="sng" dirty="0" smtClean="0">
              <a:solidFill>
                <a:srgbClr val="7A003C"/>
              </a:solidFill>
              <a:latin typeface="Calibri" pitchFamily="34" charset="0"/>
            </a:endParaRPr>
          </a:p>
          <a:p>
            <a:pPr eaLnBrk="0" hangingPunct="0">
              <a:spcBef>
                <a:spcPct val="20000"/>
              </a:spcBef>
              <a:buFont typeface="Wingdings" pitchFamily="2" charset="2"/>
              <a:buNone/>
              <a:tabLst>
                <a:tab pos="2152650" algn="l"/>
              </a:tabLst>
            </a:pPr>
            <a:endParaRPr lang="fr-FR" sz="500" b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fr-FR" sz="1400" b="1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 visée comportementale </a:t>
            </a:r>
            <a:r>
              <a:rPr lang="fr-FR" sz="1400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lutte contre l’alcool, le tabac, les drogues, les campagnes en faveur des vaccinations et dépistages </a:t>
            </a:r>
          </a:p>
          <a:p>
            <a:endParaRPr lang="fr-FR" sz="500" i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fr-FR" sz="1400" b="1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 visée environnementale </a:t>
            </a:r>
            <a:r>
              <a:rPr lang="fr-FR" sz="1400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hygiène du milieu, lutte contre la pollution, prévention des accidents du travail, veille, alerte</a:t>
            </a:r>
            <a:endParaRPr lang="fr-FR" sz="1400" i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29" name="Graphique 28"/>
          <p:cNvGraphicFramePr/>
          <p:nvPr/>
        </p:nvGraphicFramePr>
        <p:xfrm>
          <a:off x="3995936" y="3933056"/>
          <a:ext cx="5148064" cy="2527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0" name="Graphique 29"/>
          <p:cNvGraphicFramePr/>
          <p:nvPr/>
        </p:nvGraphicFramePr>
        <p:xfrm>
          <a:off x="0" y="4149080"/>
          <a:ext cx="4067944" cy="2152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323528" y="3501008"/>
            <a:ext cx="3096344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Structure de la dépense courante de santé</a:t>
            </a:r>
          </a:p>
          <a:p>
            <a:pPr>
              <a:spcAft>
                <a:spcPts val="0"/>
              </a:spcAft>
            </a:pPr>
            <a:r>
              <a:rPr lang="fr-FR" sz="11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En 2011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2051720" y="4437112"/>
            <a:ext cx="1224136" cy="1296144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244,2 Md€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248" y="116632"/>
            <a:ext cx="8369176" cy="504825"/>
          </a:xfrm>
          <a:prstGeom prst="rect">
            <a:avLst/>
          </a:prstGeom>
          <a:gradFill>
            <a:gsLst>
              <a:gs pos="14000">
                <a:schemeClr val="bg1">
                  <a:lumMod val="85000"/>
                </a:schemeClr>
              </a:gs>
              <a:gs pos="62000">
                <a:schemeClr val="bg1">
                  <a:lumMod val="95000"/>
                </a:schemeClr>
              </a:gs>
              <a:gs pos="7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1338263" lvl="1" indent="-481013">
              <a:defRPr/>
            </a:pPr>
            <a:r>
              <a:rPr lang="fr-FR" b="1" i="1" dirty="0" smtClean="0">
                <a:solidFill>
                  <a:srgbClr val="7A003C"/>
                </a:solidFill>
                <a:latin typeface="+mn-lt"/>
                <a:ea typeface="Calibri" pitchFamily="34" charset="0"/>
                <a:cs typeface="Arial" pitchFamily="34" charset="0"/>
              </a:rPr>
              <a:t>Développer la prévention</a:t>
            </a:r>
            <a:endParaRPr lang="fr-FR" b="1" i="1" dirty="0">
              <a:solidFill>
                <a:srgbClr val="7A003C"/>
              </a:solidFill>
              <a:latin typeface="+mn-lt"/>
              <a:ea typeface="Calibri" pitchFamily="34" charset="0"/>
              <a:cs typeface="Arial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 bwMode="auto">
          <a:xfrm>
            <a:off x="19248" y="117376"/>
            <a:ext cx="7380312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Connecteur droit 7"/>
          <p:cNvCxnSpPr/>
          <p:nvPr/>
        </p:nvCxnSpPr>
        <p:spPr bwMode="auto">
          <a:xfrm>
            <a:off x="19248" y="621432"/>
            <a:ext cx="6228184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9" name="Pentagone 8"/>
          <p:cNvSpPr>
            <a:spLocks noChangeArrowheads="1"/>
          </p:cNvSpPr>
          <p:nvPr/>
        </p:nvSpPr>
        <p:spPr bwMode="auto">
          <a:xfrm>
            <a:off x="0" y="116632"/>
            <a:ext cx="755576" cy="504000"/>
          </a:xfrm>
          <a:prstGeom prst="homePlate">
            <a:avLst>
              <a:gd name="adj" fmla="val 57441"/>
            </a:avLst>
          </a:prstGeom>
          <a:solidFill>
            <a:schemeClr val="bg1">
              <a:lumMod val="50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endParaRPr lang="fr-FR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395536" y="836712"/>
            <a:ext cx="583264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fr-FR" b="1" i="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Après le tabac et les accidents de la route, l’accent doit être mis sur la prévention de l’obésité 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2195736" y="1700808"/>
            <a:ext cx="59046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Tendances passées et projections futures des taux de </a:t>
            </a:r>
            <a:r>
              <a:rPr lang="fr-FR" sz="1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surpoids</a:t>
            </a:r>
          </a:p>
          <a:p>
            <a:pPr>
              <a:spcAft>
                <a:spcPts val="0"/>
              </a:spcAft>
            </a:pPr>
            <a:r>
              <a:rPr lang="fr-F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Taux de surpoids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090465"/>
            <a:ext cx="5000625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248" y="116632"/>
            <a:ext cx="8369176" cy="504825"/>
          </a:xfrm>
          <a:prstGeom prst="rect">
            <a:avLst/>
          </a:prstGeom>
          <a:gradFill>
            <a:gsLst>
              <a:gs pos="14000">
                <a:schemeClr val="bg1">
                  <a:lumMod val="85000"/>
                </a:schemeClr>
              </a:gs>
              <a:gs pos="62000">
                <a:schemeClr val="bg1">
                  <a:lumMod val="95000"/>
                </a:schemeClr>
              </a:gs>
              <a:gs pos="7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1338263" lvl="1" indent="-481013">
              <a:defRPr/>
            </a:pPr>
            <a:r>
              <a:rPr lang="fr-FR" b="1" i="1" dirty="0" smtClean="0">
                <a:solidFill>
                  <a:srgbClr val="7A003C"/>
                </a:solidFill>
                <a:latin typeface="+mn-lt"/>
                <a:ea typeface="Calibri" pitchFamily="34" charset="0"/>
                <a:cs typeface="Arial" pitchFamily="34" charset="0"/>
              </a:rPr>
              <a:t>Développer la prévention</a:t>
            </a:r>
            <a:endParaRPr lang="fr-FR" b="1" i="1" dirty="0">
              <a:solidFill>
                <a:srgbClr val="7A003C"/>
              </a:solidFill>
              <a:latin typeface="+mn-lt"/>
              <a:ea typeface="Calibri" pitchFamily="34" charset="0"/>
              <a:cs typeface="Arial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 bwMode="auto">
          <a:xfrm>
            <a:off x="19248" y="117376"/>
            <a:ext cx="7380312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Connecteur droit 7"/>
          <p:cNvCxnSpPr/>
          <p:nvPr/>
        </p:nvCxnSpPr>
        <p:spPr bwMode="auto">
          <a:xfrm>
            <a:off x="19248" y="621432"/>
            <a:ext cx="6228184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9" name="Pentagone 8"/>
          <p:cNvSpPr>
            <a:spLocks noChangeArrowheads="1"/>
          </p:cNvSpPr>
          <p:nvPr/>
        </p:nvSpPr>
        <p:spPr bwMode="auto">
          <a:xfrm>
            <a:off x="0" y="116632"/>
            <a:ext cx="755576" cy="504000"/>
          </a:xfrm>
          <a:prstGeom prst="homePlate">
            <a:avLst>
              <a:gd name="adj" fmla="val 57441"/>
            </a:avLst>
          </a:prstGeom>
          <a:solidFill>
            <a:schemeClr val="bg1">
              <a:lumMod val="50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endParaRPr lang="fr-FR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547664" y="1268760"/>
            <a:ext cx="59046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Evolution de la consommation annuelle de cigarettes aux Etats-Unis</a:t>
            </a:r>
          </a:p>
          <a:p>
            <a:pPr>
              <a:spcAft>
                <a:spcPts val="0"/>
              </a:spcAft>
            </a:pPr>
            <a:r>
              <a:rPr lang="fr-F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En nombre de cigarettes par habitant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685926"/>
            <a:ext cx="6120680" cy="3644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 bwMode="auto">
          <a:xfrm>
            <a:off x="0" y="0"/>
            <a:ext cx="7164388" cy="2205038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27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4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7651" name="Text Box 7"/>
          <p:cNvSpPr txBox="1">
            <a:spLocks noChangeArrowheads="1"/>
          </p:cNvSpPr>
          <p:nvPr/>
        </p:nvSpPr>
        <p:spPr bwMode="auto">
          <a:xfrm>
            <a:off x="3983038" y="2946400"/>
            <a:ext cx="2820987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fr-F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www.asteres.fr</a:t>
            </a:r>
          </a:p>
          <a:p>
            <a:pPr>
              <a:spcBef>
                <a:spcPts val="600"/>
              </a:spcBef>
            </a:pPr>
            <a:r>
              <a:rPr lang="fr-F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7, rue du chemin vert</a:t>
            </a:r>
          </a:p>
          <a:p>
            <a:pPr>
              <a:spcBef>
                <a:spcPts val="600"/>
              </a:spcBef>
            </a:pPr>
            <a:r>
              <a:rPr lang="fr-F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94 100 Saint-Maur des Fossés</a:t>
            </a:r>
          </a:p>
          <a:p>
            <a:pPr>
              <a:spcBef>
                <a:spcPts val="600"/>
              </a:spcBef>
            </a:pPr>
            <a:r>
              <a:rPr lang="fr-F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Tél. : + 33 1 48 85 23 60</a:t>
            </a:r>
          </a:p>
          <a:p>
            <a:pPr>
              <a:spcBef>
                <a:spcPts val="600"/>
              </a:spcBef>
            </a:pPr>
            <a:r>
              <a:rPr lang="fr-F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Fax : + 33 1 70 24 73 57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1835150" y="2420938"/>
            <a:ext cx="1557338" cy="1716087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pic>
        <p:nvPicPr>
          <p:cNvPr id="2765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3750" y="2693988"/>
            <a:ext cx="1527175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7325" y="2060575"/>
            <a:ext cx="3116263" cy="85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916238" y="5373588"/>
            <a:ext cx="55435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Rejoignez </a:t>
            </a:r>
            <a:r>
              <a:rPr lang="fr-FR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Asterès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 sur </a:t>
            </a:r>
            <a:r>
              <a:rPr lang="fr-FR" sz="2400" b="1" dirty="0" err="1">
                <a:solidFill>
                  <a:srgbClr val="660033"/>
                </a:solidFill>
                <a:latin typeface="Calibri" pitchFamily="34" charset="0"/>
                <a:cs typeface="+mn-cs"/>
              </a:rPr>
              <a:t>Facebook</a:t>
            </a:r>
            <a:r>
              <a:rPr lang="fr-FR" sz="2000" b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+mn-cs"/>
              </a:rPr>
              <a:t>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et sur </a:t>
            </a:r>
            <a:r>
              <a:rPr lang="fr-FR" sz="2400" b="1" dirty="0" err="1">
                <a:solidFill>
                  <a:srgbClr val="660033"/>
                </a:solidFill>
                <a:latin typeface="Calibri" pitchFamily="34" charset="0"/>
                <a:cs typeface="+mn-cs"/>
              </a:rPr>
              <a:t>Twitter</a:t>
            </a:r>
            <a:r>
              <a:rPr lang="fr-FR" sz="2000" b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+mn-cs"/>
              </a:rPr>
              <a:t>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!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+mn-cs"/>
            </a:endParaRPr>
          </a:p>
        </p:txBody>
      </p:sp>
      <p:pic>
        <p:nvPicPr>
          <p:cNvPr id="27656" name="Image 10" descr="facebook-256-256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550" y="5157688"/>
            <a:ext cx="86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Image 11" descr="twitter-logo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79613" y="5159275"/>
            <a:ext cx="8636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8" name="Text Box 7"/>
          <p:cNvSpPr txBox="1">
            <a:spLocks noChangeArrowheads="1"/>
          </p:cNvSpPr>
          <p:nvPr/>
        </p:nvSpPr>
        <p:spPr bwMode="auto">
          <a:xfrm>
            <a:off x="34925" y="1033463"/>
            <a:ext cx="8821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800" b="1">
                <a:solidFill>
                  <a:srgbClr val="660033"/>
                </a:solidFill>
                <a:latin typeface="Calibri" pitchFamily="34" charset="0"/>
              </a:rPr>
              <a:t>Merci pour votre attention</a:t>
            </a:r>
          </a:p>
        </p:txBody>
      </p:sp>
      <p:cxnSp>
        <p:nvCxnSpPr>
          <p:cNvPr id="13" name="Connecteur droit 12"/>
          <p:cNvCxnSpPr/>
          <p:nvPr/>
        </p:nvCxnSpPr>
        <p:spPr bwMode="auto">
          <a:xfrm>
            <a:off x="1331640" y="1556792"/>
            <a:ext cx="6228184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ectangle 11"/>
          <p:cNvSpPr/>
          <p:nvPr/>
        </p:nvSpPr>
        <p:spPr bwMode="auto">
          <a:xfrm>
            <a:off x="3635896" y="6453336"/>
            <a:ext cx="5508104" cy="40466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248" y="116632"/>
            <a:ext cx="8369176" cy="504825"/>
          </a:xfrm>
          <a:prstGeom prst="rect">
            <a:avLst/>
          </a:prstGeom>
          <a:gradFill>
            <a:gsLst>
              <a:gs pos="14000">
                <a:schemeClr val="bg1">
                  <a:lumMod val="85000"/>
                </a:schemeClr>
              </a:gs>
              <a:gs pos="62000">
                <a:schemeClr val="bg1">
                  <a:lumMod val="95000"/>
                </a:schemeClr>
              </a:gs>
              <a:gs pos="7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1338263" lvl="1" indent="-481013">
              <a:defRPr/>
            </a:pPr>
            <a:r>
              <a:rPr lang="fr-FR" b="1" i="1" dirty="0" smtClean="0">
                <a:solidFill>
                  <a:srgbClr val="7A003C"/>
                </a:solidFill>
                <a:latin typeface="+mn-lt"/>
                <a:ea typeface="Calibri" pitchFamily="34" charset="0"/>
                <a:cs typeface="Arial" pitchFamily="34" charset="0"/>
              </a:rPr>
              <a:t>L’état de santé de la population</a:t>
            </a:r>
            <a:endParaRPr lang="fr-FR" b="1" i="1" dirty="0">
              <a:solidFill>
                <a:srgbClr val="7A003C"/>
              </a:solidFill>
              <a:latin typeface="+mn-lt"/>
              <a:ea typeface="Calibri" pitchFamily="34" charset="0"/>
              <a:cs typeface="Arial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 bwMode="auto">
          <a:xfrm>
            <a:off x="19248" y="117376"/>
            <a:ext cx="7380312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Connecteur droit 7"/>
          <p:cNvCxnSpPr/>
          <p:nvPr/>
        </p:nvCxnSpPr>
        <p:spPr bwMode="auto">
          <a:xfrm>
            <a:off x="19248" y="621432"/>
            <a:ext cx="6228184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9" name="Pentagone 8"/>
          <p:cNvSpPr>
            <a:spLocks noChangeArrowheads="1"/>
          </p:cNvSpPr>
          <p:nvPr/>
        </p:nvSpPr>
        <p:spPr bwMode="auto">
          <a:xfrm>
            <a:off x="0" y="116632"/>
            <a:ext cx="755576" cy="504000"/>
          </a:xfrm>
          <a:prstGeom prst="homePlate">
            <a:avLst>
              <a:gd name="adj" fmla="val 57441"/>
            </a:avLst>
          </a:prstGeom>
          <a:solidFill>
            <a:schemeClr val="bg1">
              <a:lumMod val="50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endParaRPr lang="fr-FR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004048" y="2132856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fr-F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Mortalité infantile</a:t>
            </a:r>
          </a:p>
          <a:p>
            <a:pPr>
              <a:spcBef>
                <a:spcPts val="0"/>
              </a:spcBef>
              <a:defRPr/>
            </a:pPr>
            <a:r>
              <a:rPr lang="fr-FR" sz="1100" i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Décès de nouveaux nés pour 1 000 naissances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630462" y="5229200"/>
            <a:ext cx="3456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fr-FR" sz="1000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Source : OCDE</a:t>
            </a:r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456579" y="1195983"/>
            <a:ext cx="76438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fr-FR" sz="1700" b="1" i="0" dirty="0" smtClean="0">
                <a:solidFill>
                  <a:srgbClr val="003366"/>
                </a:solidFill>
                <a:latin typeface="Calibri" pitchFamily="34" charset="0"/>
              </a:rPr>
              <a:t>L’état de santé de la population s’améliore constamment…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fr-FR" b="1" dirty="0" smtClean="0">
              <a:solidFill>
                <a:srgbClr val="7A003C"/>
              </a:solidFill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sz="1500" b="1" i="0" dirty="0">
              <a:solidFill>
                <a:schemeClr val="bg2"/>
              </a:solidFill>
              <a:latin typeface="Arial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sz="1300" b="1" i="0" dirty="0">
              <a:solidFill>
                <a:srgbClr val="960000"/>
              </a:solidFill>
              <a:latin typeface="Verdana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633944" y="2132856"/>
            <a:ext cx="3452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fr-F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Espérance de vie à la naissance</a:t>
            </a:r>
          </a:p>
          <a:p>
            <a:pPr>
              <a:spcBef>
                <a:spcPts val="0"/>
              </a:spcBef>
              <a:defRPr/>
            </a:pPr>
            <a:r>
              <a:rPr lang="fr-FR" sz="1100" i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En années</a:t>
            </a:r>
          </a:p>
        </p:txBody>
      </p:sp>
      <p:graphicFrame>
        <p:nvGraphicFramePr>
          <p:cNvPr id="19" name="Graphique 18"/>
          <p:cNvGraphicFramePr/>
          <p:nvPr/>
        </p:nvGraphicFramePr>
        <p:xfrm>
          <a:off x="414438" y="2492896"/>
          <a:ext cx="3869530" cy="2738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Graphique 19"/>
          <p:cNvGraphicFramePr/>
          <p:nvPr/>
        </p:nvGraphicFramePr>
        <p:xfrm>
          <a:off x="4644008" y="2492896"/>
          <a:ext cx="4104456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ZoneTexte 20"/>
          <p:cNvSpPr txBox="1"/>
          <p:nvPr/>
        </p:nvSpPr>
        <p:spPr>
          <a:xfrm>
            <a:off x="4932040" y="5229200"/>
            <a:ext cx="3456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fr-FR" sz="1000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Source : OCDE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248" y="116632"/>
            <a:ext cx="8369176" cy="504825"/>
          </a:xfrm>
          <a:prstGeom prst="rect">
            <a:avLst/>
          </a:prstGeom>
          <a:gradFill>
            <a:gsLst>
              <a:gs pos="14000">
                <a:schemeClr val="bg1">
                  <a:lumMod val="85000"/>
                </a:schemeClr>
              </a:gs>
              <a:gs pos="62000">
                <a:schemeClr val="bg1">
                  <a:lumMod val="95000"/>
                </a:schemeClr>
              </a:gs>
              <a:gs pos="7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1338263" lvl="1" indent="-481013">
              <a:defRPr/>
            </a:pPr>
            <a:r>
              <a:rPr lang="fr-FR" b="1" i="1" dirty="0" smtClean="0">
                <a:solidFill>
                  <a:srgbClr val="7A003C"/>
                </a:solidFill>
                <a:latin typeface="+mn-lt"/>
                <a:ea typeface="Calibri" pitchFamily="34" charset="0"/>
                <a:cs typeface="Arial" pitchFamily="34" charset="0"/>
              </a:rPr>
              <a:t>L’état de santé de la population</a:t>
            </a:r>
            <a:endParaRPr lang="fr-FR" b="1" i="1" dirty="0">
              <a:solidFill>
                <a:srgbClr val="7A003C"/>
              </a:solidFill>
              <a:latin typeface="+mn-lt"/>
              <a:ea typeface="Calibri" pitchFamily="34" charset="0"/>
              <a:cs typeface="Arial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 bwMode="auto">
          <a:xfrm>
            <a:off x="19248" y="117376"/>
            <a:ext cx="7380312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Connecteur droit 7"/>
          <p:cNvCxnSpPr/>
          <p:nvPr/>
        </p:nvCxnSpPr>
        <p:spPr bwMode="auto">
          <a:xfrm>
            <a:off x="19248" y="621432"/>
            <a:ext cx="6228184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9" name="Pentagone 8"/>
          <p:cNvSpPr>
            <a:spLocks noChangeArrowheads="1"/>
          </p:cNvSpPr>
          <p:nvPr/>
        </p:nvSpPr>
        <p:spPr bwMode="auto">
          <a:xfrm>
            <a:off x="0" y="116632"/>
            <a:ext cx="755576" cy="504000"/>
          </a:xfrm>
          <a:prstGeom prst="homePlate">
            <a:avLst>
              <a:gd name="adj" fmla="val 57441"/>
            </a:avLst>
          </a:prstGeom>
          <a:solidFill>
            <a:schemeClr val="bg1">
              <a:lumMod val="50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endParaRPr lang="fr-FR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456579" y="1195983"/>
            <a:ext cx="76438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fr-FR" sz="1700" b="1" i="0" dirty="0" smtClean="0">
                <a:solidFill>
                  <a:srgbClr val="003366"/>
                </a:solidFill>
                <a:latin typeface="Calibri" pitchFamily="34" charset="0"/>
              </a:rPr>
              <a:t>… grâce à l’enrichissement et aux progrès médicaux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fr-FR" b="1" dirty="0" smtClean="0">
              <a:solidFill>
                <a:srgbClr val="7A003C"/>
              </a:solidFill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sz="1500" b="1" i="0" dirty="0">
              <a:solidFill>
                <a:schemeClr val="bg2"/>
              </a:solidFill>
              <a:latin typeface="Arial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sz="1300" b="1" i="0" dirty="0">
              <a:solidFill>
                <a:srgbClr val="960000"/>
              </a:solidFill>
              <a:latin typeface="Verdana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11560" y="2132856"/>
            <a:ext cx="3452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fr-F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Espérance de vie à la naissance et richesse</a:t>
            </a:r>
          </a:p>
          <a:p>
            <a:pPr>
              <a:spcBef>
                <a:spcPts val="0"/>
              </a:spcBef>
              <a:defRPr/>
            </a:pPr>
            <a:r>
              <a:rPr lang="fr-FR" sz="1100" i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Chaque point représente un pays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39552" y="5301208"/>
            <a:ext cx="3456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fr-FR" sz="1000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Source : Banque mondiale</a:t>
            </a:r>
          </a:p>
        </p:txBody>
      </p:sp>
      <p:graphicFrame>
        <p:nvGraphicFramePr>
          <p:cNvPr id="15" name="Graphique 14"/>
          <p:cNvGraphicFramePr/>
          <p:nvPr/>
        </p:nvGraphicFramePr>
        <p:xfrm>
          <a:off x="107504" y="2492896"/>
          <a:ext cx="439248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1" name="Groupe 20"/>
          <p:cNvGrpSpPr/>
          <p:nvPr/>
        </p:nvGrpSpPr>
        <p:grpSpPr>
          <a:xfrm>
            <a:off x="4536504" y="2060848"/>
            <a:ext cx="4572000" cy="3486581"/>
            <a:chOff x="4536504" y="2060848"/>
            <a:chExt cx="4572000" cy="3486581"/>
          </a:xfrm>
        </p:grpSpPr>
        <p:sp>
          <p:nvSpPr>
            <p:cNvPr id="16" name="ZoneTexte 15"/>
            <p:cNvSpPr txBox="1"/>
            <p:nvPr/>
          </p:nvSpPr>
          <p:spPr>
            <a:xfrm>
              <a:off x="5184576" y="2060848"/>
              <a:ext cx="34529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  <a:defRPr/>
              </a:pPr>
              <a:r>
                <a:rPr lang="fr-FR" sz="1200" b="1" kern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Calibri" pitchFamily="34" charset="0"/>
                </a:rPr>
                <a:t>Espérance de vie à la naissance et richesse</a:t>
              </a:r>
            </a:p>
            <a:p>
              <a:pPr>
                <a:spcBef>
                  <a:spcPts val="0"/>
                </a:spcBef>
                <a:defRPr/>
              </a:pPr>
              <a:r>
                <a:rPr lang="fr-FR" sz="1100" i="1" kern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itchFamily="34" charset="0"/>
                  <a:cs typeface="Calibri" pitchFamily="34" charset="0"/>
                </a:rPr>
                <a:t>Chaque point représente une année</a:t>
              </a:r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5112568" y="5301208"/>
              <a:ext cx="345638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  <a:defRPr/>
              </a:pPr>
              <a:r>
                <a:rPr lang="fr-FR" sz="1000" kern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itchFamily="34" charset="0"/>
                  <a:cs typeface="Calibri" pitchFamily="34" charset="0"/>
                </a:rPr>
                <a:t>Source : Banque mondiale</a:t>
              </a:r>
            </a:p>
          </p:txBody>
        </p:sp>
        <p:graphicFrame>
          <p:nvGraphicFramePr>
            <p:cNvPr id="19" name="Graphique 18"/>
            <p:cNvGraphicFramePr/>
            <p:nvPr/>
          </p:nvGraphicFramePr>
          <p:xfrm>
            <a:off x="4536504" y="2492896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20" name="Graphique 19"/>
            <p:cNvGraphicFramePr/>
            <p:nvPr/>
          </p:nvGraphicFramePr>
          <p:xfrm>
            <a:off x="4860032" y="2492896"/>
            <a:ext cx="4176464" cy="25922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248" y="116632"/>
            <a:ext cx="8369176" cy="504825"/>
          </a:xfrm>
          <a:prstGeom prst="rect">
            <a:avLst/>
          </a:prstGeom>
          <a:gradFill>
            <a:gsLst>
              <a:gs pos="14000">
                <a:schemeClr val="bg1">
                  <a:lumMod val="85000"/>
                </a:schemeClr>
              </a:gs>
              <a:gs pos="62000">
                <a:schemeClr val="bg1">
                  <a:lumMod val="95000"/>
                </a:schemeClr>
              </a:gs>
              <a:gs pos="7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1338263" lvl="1" indent="-481013">
              <a:defRPr/>
            </a:pPr>
            <a:r>
              <a:rPr lang="fr-FR" b="1" i="1" dirty="0" smtClean="0">
                <a:solidFill>
                  <a:srgbClr val="7A003C"/>
                </a:solidFill>
                <a:latin typeface="+mn-lt"/>
                <a:ea typeface="Calibri" pitchFamily="34" charset="0"/>
                <a:cs typeface="Arial" pitchFamily="34" charset="0"/>
              </a:rPr>
              <a:t>La protection sociale : 1</a:t>
            </a:r>
            <a:r>
              <a:rPr lang="fr-FR" b="1" i="1" baseline="30000" dirty="0" smtClean="0">
                <a:solidFill>
                  <a:srgbClr val="7A003C"/>
                </a:solidFill>
                <a:latin typeface="+mn-lt"/>
                <a:ea typeface="Calibri" pitchFamily="34" charset="0"/>
                <a:cs typeface="Arial" pitchFamily="34" charset="0"/>
              </a:rPr>
              <a:t>ère</a:t>
            </a:r>
            <a:r>
              <a:rPr lang="fr-FR" b="1" i="1" dirty="0" smtClean="0">
                <a:solidFill>
                  <a:srgbClr val="7A003C"/>
                </a:solidFill>
                <a:latin typeface="+mn-lt"/>
                <a:ea typeface="Calibri" pitchFamily="34" charset="0"/>
                <a:cs typeface="Arial" pitchFamily="34" charset="0"/>
              </a:rPr>
              <a:t> dépense publique</a:t>
            </a:r>
            <a:endParaRPr lang="fr-FR" b="1" i="1" dirty="0">
              <a:solidFill>
                <a:srgbClr val="7A003C"/>
              </a:solidFill>
              <a:latin typeface="+mn-lt"/>
              <a:ea typeface="Calibri" pitchFamily="34" charset="0"/>
              <a:cs typeface="Arial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 bwMode="auto">
          <a:xfrm>
            <a:off x="19248" y="117376"/>
            <a:ext cx="7380312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Connecteur droit 7"/>
          <p:cNvCxnSpPr/>
          <p:nvPr/>
        </p:nvCxnSpPr>
        <p:spPr bwMode="auto">
          <a:xfrm>
            <a:off x="19248" y="621432"/>
            <a:ext cx="6228184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9" name="Pentagone 8"/>
          <p:cNvSpPr>
            <a:spLocks noChangeArrowheads="1"/>
          </p:cNvSpPr>
          <p:nvPr/>
        </p:nvSpPr>
        <p:spPr bwMode="auto">
          <a:xfrm>
            <a:off x="0" y="116632"/>
            <a:ext cx="755576" cy="504000"/>
          </a:xfrm>
          <a:prstGeom prst="homePlate">
            <a:avLst>
              <a:gd name="adj" fmla="val 57441"/>
            </a:avLst>
          </a:prstGeom>
          <a:solidFill>
            <a:schemeClr val="bg1">
              <a:lumMod val="50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endParaRPr lang="fr-FR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395536" y="2060848"/>
            <a:ext cx="4176464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Dépenses des trois administrations publiques</a:t>
            </a:r>
          </a:p>
          <a:p>
            <a:pPr>
              <a:spcBef>
                <a:spcPts val="0"/>
              </a:spcBef>
            </a:pPr>
            <a:r>
              <a:rPr lang="fr-F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En Md€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395536" y="5263316"/>
            <a:ext cx="432048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Source : Insee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10" name="Graphique 9"/>
          <p:cNvGraphicFramePr/>
          <p:nvPr/>
        </p:nvGraphicFramePr>
        <p:xfrm>
          <a:off x="179512" y="2492896"/>
          <a:ext cx="4248472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phique 10"/>
          <p:cNvGraphicFramePr/>
          <p:nvPr/>
        </p:nvGraphicFramePr>
        <p:xfrm>
          <a:off x="5148064" y="1268760"/>
          <a:ext cx="3809515" cy="2415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967536" y="836712"/>
            <a:ext cx="2700808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Structure du déficit public</a:t>
            </a:r>
          </a:p>
          <a:p>
            <a:pPr>
              <a:spcBef>
                <a:spcPts val="0"/>
              </a:spcBef>
            </a:pPr>
            <a:r>
              <a:rPr lang="fr-F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En 2011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967536" y="3762181"/>
            <a:ext cx="2700808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Structure de la dette publique</a:t>
            </a:r>
          </a:p>
          <a:p>
            <a:pPr>
              <a:spcBef>
                <a:spcPts val="0"/>
              </a:spcBef>
            </a:pPr>
            <a:r>
              <a:rPr lang="fr-F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Au T1 2012</a:t>
            </a:r>
          </a:p>
        </p:txBody>
      </p:sp>
      <p:graphicFrame>
        <p:nvGraphicFramePr>
          <p:cNvPr id="14" name="Graphique 13"/>
          <p:cNvGraphicFramePr/>
          <p:nvPr/>
        </p:nvGraphicFramePr>
        <p:xfrm>
          <a:off x="5004048" y="4365104"/>
          <a:ext cx="3782959" cy="21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248" y="116632"/>
            <a:ext cx="8369176" cy="504825"/>
          </a:xfrm>
          <a:prstGeom prst="rect">
            <a:avLst/>
          </a:prstGeom>
          <a:gradFill>
            <a:gsLst>
              <a:gs pos="14000">
                <a:schemeClr val="bg1">
                  <a:lumMod val="85000"/>
                </a:schemeClr>
              </a:gs>
              <a:gs pos="62000">
                <a:schemeClr val="bg1">
                  <a:lumMod val="95000"/>
                </a:schemeClr>
              </a:gs>
              <a:gs pos="7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1338263" lvl="1" indent="-481013">
              <a:defRPr/>
            </a:pPr>
            <a:r>
              <a:rPr lang="fr-FR" b="1" i="1" dirty="0" smtClean="0">
                <a:solidFill>
                  <a:srgbClr val="7A003C"/>
                </a:solidFill>
                <a:latin typeface="+mn-lt"/>
                <a:ea typeface="Calibri" pitchFamily="34" charset="0"/>
                <a:cs typeface="Arial" pitchFamily="34" charset="0"/>
              </a:rPr>
              <a:t>Notre système de santé peine à être financé</a:t>
            </a:r>
            <a:endParaRPr lang="fr-FR" b="1" i="1" dirty="0">
              <a:solidFill>
                <a:srgbClr val="7A003C"/>
              </a:solidFill>
              <a:latin typeface="+mn-lt"/>
              <a:ea typeface="Calibri" pitchFamily="34" charset="0"/>
              <a:cs typeface="Arial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 bwMode="auto">
          <a:xfrm>
            <a:off x="19248" y="117376"/>
            <a:ext cx="7380312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Connecteur droit 7"/>
          <p:cNvCxnSpPr/>
          <p:nvPr/>
        </p:nvCxnSpPr>
        <p:spPr bwMode="auto">
          <a:xfrm>
            <a:off x="19248" y="621432"/>
            <a:ext cx="6228184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9" name="Pentagone 8"/>
          <p:cNvSpPr>
            <a:spLocks noChangeArrowheads="1"/>
          </p:cNvSpPr>
          <p:nvPr/>
        </p:nvSpPr>
        <p:spPr bwMode="auto">
          <a:xfrm>
            <a:off x="0" y="116632"/>
            <a:ext cx="755576" cy="504000"/>
          </a:xfrm>
          <a:prstGeom prst="homePlate">
            <a:avLst>
              <a:gd name="adj" fmla="val 57441"/>
            </a:avLst>
          </a:prstGeom>
          <a:solidFill>
            <a:schemeClr val="bg1">
              <a:lumMod val="50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endParaRPr lang="fr-FR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39552" y="3054732"/>
            <a:ext cx="345638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fr-F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Déficit du régime général de sécurité sociale</a:t>
            </a:r>
          </a:p>
          <a:p>
            <a:pPr>
              <a:spcBef>
                <a:spcPts val="0"/>
              </a:spcBef>
              <a:defRPr/>
            </a:pPr>
            <a:r>
              <a:rPr lang="fr-FR" sz="1100" i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En Md€ courants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67544" y="6237312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fr-FR" sz="1000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Source : Eco santé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779912" y="5301208"/>
            <a:ext cx="8640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rgbClr val="7A003C"/>
                </a:solidFill>
                <a:latin typeface="Calibri" pitchFamily="34" charset="0"/>
              </a:rPr>
              <a:t>Objectifs </a:t>
            </a:r>
          </a:p>
          <a:p>
            <a:r>
              <a:rPr lang="fr-FR" sz="1000" b="1" dirty="0" smtClean="0">
                <a:solidFill>
                  <a:srgbClr val="7A003C"/>
                </a:solidFill>
                <a:latin typeface="Calibri" pitchFamily="34" charset="0"/>
              </a:rPr>
              <a:t>Sécurité sociale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5220072" y="3054732"/>
            <a:ext cx="352839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fr-F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Dépense totale de santé</a:t>
            </a:r>
          </a:p>
          <a:p>
            <a:pPr>
              <a:spcBef>
                <a:spcPts val="0"/>
              </a:spcBef>
              <a:defRPr/>
            </a:pPr>
            <a:r>
              <a:rPr lang="fr-FR" sz="1100" i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En % du PIB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148064" y="6207115"/>
            <a:ext cx="1944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fr-FR" sz="1000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Source : OCDE </a:t>
            </a:r>
            <a:r>
              <a:rPr lang="fr-FR" sz="1000" kern="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Health</a:t>
            </a:r>
            <a:r>
              <a:rPr lang="fr-FR" sz="1000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 data 2012</a:t>
            </a: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240555" y="836712"/>
            <a:ext cx="613164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4013" indent="-354013" algn="just">
              <a:spcBef>
                <a:spcPts val="0"/>
              </a:spcBef>
              <a:defRPr/>
            </a:pPr>
            <a:r>
              <a:rPr lang="fr-FR" sz="17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Les dépenses de santé croissent plus rapidement que le PIB</a:t>
            </a:r>
          </a:p>
          <a:p>
            <a:pPr algn="just">
              <a:spcBef>
                <a:spcPts val="0"/>
              </a:spcBef>
              <a:defRPr/>
            </a:pPr>
            <a:endParaRPr lang="fr-FR" sz="1700" b="1" dirty="0" smtClean="0">
              <a:solidFill>
                <a:srgbClr val="7A003C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fr-FR" sz="1700" b="1" dirty="0" smtClean="0">
              <a:solidFill>
                <a:srgbClr val="7A003C"/>
              </a:solidFill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sz="1700" b="1" i="0" dirty="0">
              <a:solidFill>
                <a:schemeClr val="bg2"/>
              </a:solidFill>
              <a:latin typeface="Arial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sz="1700" b="1" i="0" dirty="0">
              <a:solidFill>
                <a:srgbClr val="960000"/>
              </a:solidFill>
              <a:latin typeface="Verdana" pitchFamily="34" charset="0"/>
            </a:endParaRP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827584" y="1268760"/>
            <a:ext cx="266429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2425" indent="1588" eaLnBrk="0" hangingPunct="0">
              <a:spcBef>
                <a:spcPct val="20000"/>
              </a:spcBef>
            </a:pPr>
            <a:r>
              <a:rPr lang="fr-FR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4</a:t>
            </a:r>
            <a:r>
              <a:rPr lang="fr-FR" i="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causes majeures :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i="0" dirty="0">
              <a:solidFill>
                <a:schemeClr val="bg2"/>
              </a:solidFill>
              <a:latin typeface="Arial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i="0" dirty="0">
              <a:solidFill>
                <a:srgbClr val="960000"/>
              </a:solidFill>
              <a:latin typeface="Verdana" pitchFamily="34" charset="0"/>
            </a:endParaRPr>
          </a:p>
        </p:txBody>
      </p:sp>
      <p:sp>
        <p:nvSpPr>
          <p:cNvPr id="24" name="Flèche vers le haut 23"/>
          <p:cNvSpPr/>
          <p:nvPr/>
        </p:nvSpPr>
        <p:spPr bwMode="auto">
          <a:xfrm rot="5400000">
            <a:off x="863588" y="1304764"/>
            <a:ext cx="216024" cy="288032"/>
          </a:xfrm>
          <a:prstGeom prst="upArrow">
            <a:avLst/>
          </a:prstGeom>
          <a:solidFill>
            <a:schemeClr val="tx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1" u="none" strike="noStrike" cap="none" normalizeH="0" baseline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6" name="Graphique 25"/>
          <p:cNvGraphicFramePr/>
          <p:nvPr/>
        </p:nvGraphicFramePr>
        <p:xfrm>
          <a:off x="251520" y="3429000"/>
          <a:ext cx="403244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7" name="Graphique 26"/>
          <p:cNvGraphicFramePr/>
          <p:nvPr/>
        </p:nvGraphicFramePr>
        <p:xfrm>
          <a:off x="4860032" y="3429000"/>
          <a:ext cx="4176464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" name="ZoneTexte 27"/>
          <p:cNvSpPr txBox="1"/>
          <p:nvPr/>
        </p:nvSpPr>
        <p:spPr>
          <a:xfrm>
            <a:off x="179512" y="1700808"/>
            <a:ext cx="23042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7A003C"/>
                </a:solidFill>
              </a:rPr>
              <a:t>1. </a:t>
            </a:r>
            <a:r>
              <a:rPr lang="fr-FR" sz="1600" dirty="0" smtClean="0">
                <a:solidFill>
                  <a:schemeClr val="tx2">
                    <a:lumMod val="75000"/>
                  </a:schemeClr>
                </a:solidFill>
              </a:rPr>
              <a:t>Hausse du niveau de vie et demande individuelle de santé</a:t>
            </a:r>
            <a:endParaRPr lang="fr-FR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2771800" y="1775138"/>
            <a:ext cx="19442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7A003C"/>
                </a:solidFill>
              </a:rPr>
              <a:t>2. </a:t>
            </a:r>
            <a:r>
              <a:rPr lang="fr-FR" sz="1600" dirty="0" smtClean="0">
                <a:solidFill>
                  <a:schemeClr val="tx2">
                    <a:lumMod val="75000"/>
                  </a:schemeClr>
                </a:solidFill>
              </a:rPr>
              <a:t>Diffusion du progrès technique médical</a:t>
            </a:r>
            <a:endParaRPr lang="fr-FR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5076056" y="1772816"/>
            <a:ext cx="20162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7A003C"/>
                </a:solidFill>
              </a:rPr>
              <a:t>3. </a:t>
            </a:r>
            <a:r>
              <a:rPr lang="fr-FR" sz="1600" dirty="0" smtClean="0">
                <a:solidFill>
                  <a:schemeClr val="tx2">
                    <a:lumMod val="75000"/>
                  </a:schemeClr>
                </a:solidFill>
              </a:rPr>
              <a:t>Vieillissement de la population</a:t>
            </a:r>
          </a:p>
          <a:p>
            <a:r>
              <a:rPr lang="fr-FR" sz="1200" dirty="0" smtClean="0">
                <a:solidFill>
                  <a:schemeClr val="tx2">
                    <a:lumMod val="75000"/>
                  </a:schemeClr>
                </a:solidFill>
              </a:rPr>
              <a:t>(moindre mesure)</a:t>
            </a:r>
            <a:endParaRPr lang="fr-FR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7524328" y="1772816"/>
            <a:ext cx="144016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7A003C"/>
                </a:solidFill>
              </a:rPr>
              <a:t>4. </a:t>
            </a:r>
            <a:r>
              <a:rPr lang="fr-FR" sz="1600" dirty="0" smtClean="0">
                <a:solidFill>
                  <a:schemeClr val="tx2">
                    <a:lumMod val="75000"/>
                  </a:schemeClr>
                </a:solidFill>
              </a:rPr>
              <a:t>Maladies industrielles</a:t>
            </a:r>
            <a:endParaRPr lang="fr-FR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33" name="Connecteur droit 32"/>
          <p:cNvCxnSpPr/>
          <p:nvPr/>
        </p:nvCxnSpPr>
        <p:spPr bwMode="auto">
          <a:xfrm>
            <a:off x="2555776" y="1772816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Connecteur droit 33"/>
          <p:cNvCxnSpPr/>
          <p:nvPr/>
        </p:nvCxnSpPr>
        <p:spPr bwMode="auto">
          <a:xfrm>
            <a:off x="4788024" y="1772816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Connecteur droit 34"/>
          <p:cNvCxnSpPr/>
          <p:nvPr/>
        </p:nvCxnSpPr>
        <p:spPr bwMode="auto">
          <a:xfrm>
            <a:off x="7380312" y="1772816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248" y="116632"/>
            <a:ext cx="8369176" cy="504825"/>
          </a:xfrm>
          <a:prstGeom prst="rect">
            <a:avLst/>
          </a:prstGeom>
          <a:gradFill>
            <a:gsLst>
              <a:gs pos="14000">
                <a:schemeClr val="bg1">
                  <a:lumMod val="85000"/>
                </a:schemeClr>
              </a:gs>
              <a:gs pos="62000">
                <a:schemeClr val="bg1">
                  <a:lumMod val="95000"/>
                </a:schemeClr>
              </a:gs>
              <a:gs pos="7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1338263" lvl="1" indent="-481013">
              <a:defRPr/>
            </a:pPr>
            <a:r>
              <a:rPr lang="fr-FR" b="1" i="1" dirty="0" smtClean="0">
                <a:solidFill>
                  <a:srgbClr val="7A003C"/>
                </a:solidFill>
                <a:latin typeface="+mn-lt"/>
                <a:ea typeface="Calibri" pitchFamily="34" charset="0"/>
                <a:cs typeface="Arial" pitchFamily="34" charset="0"/>
              </a:rPr>
              <a:t>Notre système de santé peine à être financé</a:t>
            </a:r>
            <a:endParaRPr lang="fr-FR" b="1" i="1" dirty="0">
              <a:solidFill>
                <a:srgbClr val="7A003C"/>
              </a:solidFill>
              <a:latin typeface="+mn-lt"/>
              <a:ea typeface="Calibri" pitchFamily="34" charset="0"/>
              <a:cs typeface="Arial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 bwMode="auto">
          <a:xfrm>
            <a:off x="19248" y="117376"/>
            <a:ext cx="7380312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Connecteur droit 7"/>
          <p:cNvCxnSpPr/>
          <p:nvPr/>
        </p:nvCxnSpPr>
        <p:spPr bwMode="auto">
          <a:xfrm>
            <a:off x="19248" y="621432"/>
            <a:ext cx="6228184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9" name="Pentagone 8"/>
          <p:cNvSpPr>
            <a:spLocks noChangeArrowheads="1"/>
          </p:cNvSpPr>
          <p:nvPr/>
        </p:nvSpPr>
        <p:spPr bwMode="auto">
          <a:xfrm>
            <a:off x="0" y="116632"/>
            <a:ext cx="755576" cy="504000"/>
          </a:xfrm>
          <a:prstGeom prst="homePlate">
            <a:avLst>
              <a:gd name="adj" fmla="val 57441"/>
            </a:avLst>
          </a:prstGeom>
          <a:solidFill>
            <a:schemeClr val="bg1">
              <a:lumMod val="50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endParaRPr lang="fr-FR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23" name="Graphique 22"/>
          <p:cNvGraphicFramePr/>
          <p:nvPr/>
        </p:nvGraphicFramePr>
        <p:xfrm>
          <a:off x="467544" y="2564904"/>
          <a:ext cx="4036218" cy="2738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ZoneTexte 24"/>
          <p:cNvSpPr txBox="1"/>
          <p:nvPr/>
        </p:nvSpPr>
        <p:spPr>
          <a:xfrm>
            <a:off x="755576" y="2132856"/>
            <a:ext cx="3672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fr-F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Nombre de diagnostics par IRM pour 1 000 habitants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755576" y="5415027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fr-FR" sz="1000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Source : OCDE</a:t>
            </a:r>
          </a:p>
        </p:txBody>
      </p:sp>
      <p:sp>
        <p:nvSpPr>
          <p:cNvPr id="36" name="Rectangle 10"/>
          <p:cNvSpPr>
            <a:spLocks noChangeArrowheads="1"/>
          </p:cNvSpPr>
          <p:nvPr/>
        </p:nvSpPr>
        <p:spPr bwMode="auto">
          <a:xfrm>
            <a:off x="240555" y="1123975"/>
            <a:ext cx="613164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588" indent="-1588">
              <a:spcBef>
                <a:spcPts val="0"/>
              </a:spcBef>
              <a:defRPr/>
            </a:pPr>
            <a:r>
              <a:rPr lang="fr-FR" sz="17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Les innovations médicales sont souvent coûteuses et leur utilisation peut rapidement se généraliser</a:t>
            </a:r>
          </a:p>
          <a:p>
            <a:pPr>
              <a:spcBef>
                <a:spcPts val="0"/>
              </a:spcBef>
              <a:defRPr/>
            </a:pPr>
            <a:endParaRPr lang="fr-FR" sz="1700" b="1" dirty="0" smtClean="0">
              <a:solidFill>
                <a:srgbClr val="7A003C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fr-FR" sz="1700" b="1" dirty="0" smtClean="0">
              <a:solidFill>
                <a:srgbClr val="7A003C"/>
              </a:solidFill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sz="1700" b="1" i="0" dirty="0">
              <a:solidFill>
                <a:schemeClr val="bg2"/>
              </a:solidFill>
              <a:latin typeface="Arial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sz="1700" b="1" i="0" dirty="0">
              <a:solidFill>
                <a:srgbClr val="960000"/>
              </a:solidFill>
              <a:latin typeface="Verdana" pitchFamily="34" charset="0"/>
            </a:endParaRPr>
          </a:p>
        </p:txBody>
      </p:sp>
      <p:graphicFrame>
        <p:nvGraphicFramePr>
          <p:cNvPr id="37" name="Graphique 36"/>
          <p:cNvGraphicFramePr/>
          <p:nvPr/>
        </p:nvGraphicFramePr>
        <p:xfrm>
          <a:off x="4860032" y="2564904"/>
          <a:ext cx="3679031" cy="2738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" name="ZoneTexte 37"/>
          <p:cNvSpPr txBox="1"/>
          <p:nvPr/>
        </p:nvSpPr>
        <p:spPr>
          <a:xfrm>
            <a:off x="5220072" y="213285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fr-F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Nombre de diagnostics par TDM (scanner) </a:t>
            </a:r>
          </a:p>
          <a:p>
            <a:pPr>
              <a:spcBef>
                <a:spcPts val="0"/>
              </a:spcBef>
              <a:defRPr/>
            </a:pPr>
            <a:r>
              <a:rPr lang="fr-F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pour 1 000 habitants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5292080" y="5415027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fr-FR" sz="1000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Source : OCDE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248" y="116632"/>
            <a:ext cx="8369176" cy="504825"/>
          </a:xfrm>
          <a:prstGeom prst="rect">
            <a:avLst/>
          </a:prstGeom>
          <a:gradFill>
            <a:gsLst>
              <a:gs pos="14000">
                <a:schemeClr val="bg1">
                  <a:lumMod val="85000"/>
                </a:schemeClr>
              </a:gs>
              <a:gs pos="62000">
                <a:schemeClr val="bg1">
                  <a:lumMod val="95000"/>
                </a:schemeClr>
              </a:gs>
              <a:gs pos="7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1338263" lvl="1" indent="-481013">
              <a:defRPr/>
            </a:pPr>
            <a:r>
              <a:rPr lang="fr-FR" b="1" i="1" dirty="0" smtClean="0">
                <a:solidFill>
                  <a:srgbClr val="7A003C"/>
                </a:solidFill>
                <a:latin typeface="+mn-lt"/>
                <a:ea typeface="Calibri" pitchFamily="34" charset="0"/>
                <a:cs typeface="Arial" pitchFamily="34" charset="0"/>
              </a:rPr>
              <a:t>Notre système de santé peine à être financé</a:t>
            </a:r>
            <a:endParaRPr lang="fr-FR" b="1" i="1" dirty="0">
              <a:solidFill>
                <a:srgbClr val="7A003C"/>
              </a:solidFill>
              <a:latin typeface="+mn-lt"/>
              <a:ea typeface="Calibri" pitchFamily="34" charset="0"/>
              <a:cs typeface="Arial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 bwMode="auto">
          <a:xfrm>
            <a:off x="19248" y="117376"/>
            <a:ext cx="7380312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Connecteur droit 7"/>
          <p:cNvCxnSpPr/>
          <p:nvPr/>
        </p:nvCxnSpPr>
        <p:spPr bwMode="auto">
          <a:xfrm>
            <a:off x="19248" y="621432"/>
            <a:ext cx="6228184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9" name="Pentagone 8"/>
          <p:cNvSpPr>
            <a:spLocks noChangeArrowheads="1"/>
          </p:cNvSpPr>
          <p:nvPr/>
        </p:nvSpPr>
        <p:spPr bwMode="auto">
          <a:xfrm>
            <a:off x="0" y="116632"/>
            <a:ext cx="755576" cy="504000"/>
          </a:xfrm>
          <a:prstGeom prst="homePlate">
            <a:avLst>
              <a:gd name="adj" fmla="val 57441"/>
            </a:avLst>
          </a:prstGeom>
          <a:solidFill>
            <a:schemeClr val="bg1">
              <a:lumMod val="50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endParaRPr lang="fr-FR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539552" y="1124744"/>
            <a:ext cx="613164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588" indent="7938" algn="just">
              <a:spcBef>
                <a:spcPts val="0"/>
              </a:spcBef>
              <a:defRPr/>
            </a:pPr>
            <a:r>
              <a:rPr lang="fr-FR" sz="17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Le développement de l’obésité est un facteur d’augmentation des dépenses de santé à long terme</a:t>
            </a:r>
          </a:p>
          <a:p>
            <a:pPr algn="just">
              <a:spcBef>
                <a:spcPts val="0"/>
              </a:spcBef>
              <a:defRPr/>
            </a:pPr>
            <a:endParaRPr lang="fr-FR" sz="1700" b="1" dirty="0" smtClean="0">
              <a:solidFill>
                <a:srgbClr val="7A003C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fr-FR" sz="1700" b="1" dirty="0" smtClean="0">
              <a:solidFill>
                <a:srgbClr val="7A003C"/>
              </a:solidFill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sz="1700" b="1" i="0" dirty="0">
              <a:solidFill>
                <a:schemeClr val="bg2"/>
              </a:solidFill>
              <a:latin typeface="Arial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sz="1700" b="1" i="0" dirty="0">
              <a:solidFill>
                <a:srgbClr val="960000"/>
              </a:solidFill>
              <a:latin typeface="Verdana" pitchFamily="34" charset="0"/>
            </a:endParaRPr>
          </a:p>
        </p:txBody>
      </p:sp>
      <p:graphicFrame>
        <p:nvGraphicFramePr>
          <p:cNvPr id="23" name="Chart 3"/>
          <p:cNvGraphicFramePr>
            <a:graphicFrameLocks/>
          </p:cNvGraphicFramePr>
          <p:nvPr/>
        </p:nvGraphicFramePr>
        <p:xfrm>
          <a:off x="251520" y="2363108"/>
          <a:ext cx="8724901" cy="333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ZoneTexte 24"/>
          <p:cNvSpPr txBox="1"/>
          <p:nvPr/>
        </p:nvSpPr>
        <p:spPr>
          <a:xfrm>
            <a:off x="539552" y="1988840"/>
            <a:ext cx="63367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fr-FR" sz="12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Taux d’obésité dans les pays de l’OCDE en 1990, 2000 et 2009 </a:t>
            </a:r>
            <a:r>
              <a:rPr lang="fr-FR" sz="11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(ou dernière année connue)</a:t>
            </a:r>
          </a:p>
          <a:p>
            <a:pPr>
              <a:spcBef>
                <a:spcPts val="0"/>
              </a:spcBef>
              <a:defRPr/>
            </a:pPr>
            <a:r>
              <a:rPr lang="fr-FR" sz="1100" i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En % de la population adulte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467544" y="5531460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fr-FR" sz="1000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Source : OCDE 2011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248" y="116632"/>
            <a:ext cx="8369176" cy="504825"/>
          </a:xfrm>
          <a:prstGeom prst="rect">
            <a:avLst/>
          </a:prstGeom>
          <a:gradFill>
            <a:gsLst>
              <a:gs pos="14000">
                <a:schemeClr val="bg1">
                  <a:lumMod val="85000"/>
                </a:schemeClr>
              </a:gs>
              <a:gs pos="62000">
                <a:schemeClr val="bg1">
                  <a:lumMod val="95000"/>
                </a:schemeClr>
              </a:gs>
              <a:gs pos="7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1338263" lvl="1" indent="-481013">
              <a:defRPr/>
            </a:pPr>
            <a:r>
              <a:rPr lang="fr-FR" b="1" i="1" dirty="0" smtClean="0">
                <a:solidFill>
                  <a:srgbClr val="7A003C"/>
                </a:solidFill>
                <a:latin typeface="+mn-lt"/>
                <a:ea typeface="Calibri" pitchFamily="34" charset="0"/>
                <a:cs typeface="Arial" pitchFamily="34" charset="0"/>
              </a:rPr>
              <a:t>La politique publique de santé doit s’adapter</a:t>
            </a:r>
            <a:endParaRPr lang="fr-FR" b="1" i="1" dirty="0">
              <a:solidFill>
                <a:srgbClr val="7A003C"/>
              </a:solidFill>
              <a:latin typeface="+mn-lt"/>
              <a:ea typeface="Calibri" pitchFamily="34" charset="0"/>
              <a:cs typeface="Arial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 bwMode="auto">
          <a:xfrm>
            <a:off x="19248" y="117376"/>
            <a:ext cx="7380312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Connecteur droit 7"/>
          <p:cNvCxnSpPr/>
          <p:nvPr/>
        </p:nvCxnSpPr>
        <p:spPr bwMode="auto">
          <a:xfrm>
            <a:off x="19248" y="621432"/>
            <a:ext cx="6228184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9" name="Pentagone 8"/>
          <p:cNvSpPr>
            <a:spLocks noChangeArrowheads="1"/>
          </p:cNvSpPr>
          <p:nvPr/>
        </p:nvSpPr>
        <p:spPr bwMode="auto">
          <a:xfrm>
            <a:off x="0" y="116632"/>
            <a:ext cx="755576" cy="504000"/>
          </a:xfrm>
          <a:prstGeom prst="homePlate">
            <a:avLst>
              <a:gd name="adj" fmla="val 57441"/>
            </a:avLst>
          </a:prstGeom>
          <a:solidFill>
            <a:schemeClr val="bg1">
              <a:lumMod val="50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endParaRPr lang="fr-FR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395536" y="836712"/>
            <a:ext cx="792088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Les pouvoirs publics doivent poursuivre </a:t>
            </a:r>
            <a:r>
              <a:rPr lang="fr-FR" b="1" dirty="0" smtClean="0">
                <a:solidFill>
                  <a:srgbClr val="7A003C"/>
                </a:solidFill>
              </a:rPr>
              <a:t>4 stratégies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 :</a:t>
            </a:r>
            <a:endParaRPr lang="fr-FR" b="1" i="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b="1" i="0" dirty="0">
              <a:solidFill>
                <a:schemeClr val="tx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28" name="Pentagone 27"/>
          <p:cNvSpPr/>
          <p:nvPr/>
        </p:nvSpPr>
        <p:spPr bwMode="auto">
          <a:xfrm>
            <a:off x="1763688" y="1628800"/>
            <a:ext cx="5400600" cy="720080"/>
          </a:xfrm>
          <a:prstGeom prst="homePlat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0975" lvl="0">
              <a:spcAft>
                <a:spcPts val="0"/>
              </a:spcAft>
              <a:buClr>
                <a:srgbClr val="7A003C"/>
              </a:buClr>
              <a:buSzPct val="120000"/>
            </a:pPr>
            <a:r>
              <a:rPr lang="fr-FR" sz="1700" b="1" dirty="0" smtClean="0">
                <a:solidFill>
                  <a:srgbClr val="7A003C"/>
                </a:solidFill>
              </a:rPr>
              <a:t>Accentuer l’efficience des dépenses de santé </a:t>
            </a:r>
          </a:p>
          <a:p>
            <a:pPr marL="180975" lvl="0">
              <a:spcAft>
                <a:spcPts val="0"/>
              </a:spcAft>
              <a:buClr>
                <a:srgbClr val="7A003C"/>
              </a:buClr>
              <a:buSzPct val="120000"/>
            </a:pPr>
            <a:r>
              <a:rPr lang="fr-FR" sz="1400" dirty="0" smtClean="0">
                <a:solidFill>
                  <a:schemeClr val="tx2">
                    <a:lumMod val="75000"/>
                  </a:schemeClr>
                </a:solidFill>
              </a:rPr>
              <a:t>(et non leur rationnement)</a:t>
            </a:r>
          </a:p>
        </p:txBody>
      </p:sp>
      <p:sp>
        <p:nvSpPr>
          <p:cNvPr id="29" name="Pentagone 28"/>
          <p:cNvSpPr/>
          <p:nvPr/>
        </p:nvSpPr>
        <p:spPr bwMode="auto">
          <a:xfrm>
            <a:off x="2411760" y="2852936"/>
            <a:ext cx="4752528" cy="720080"/>
          </a:xfrm>
          <a:prstGeom prst="homePlat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0975" lvl="0">
              <a:spcAft>
                <a:spcPts val="0"/>
              </a:spcAft>
              <a:buClr>
                <a:srgbClr val="7A003C"/>
              </a:buClr>
              <a:buSzPct val="120000"/>
            </a:pPr>
            <a:r>
              <a:rPr lang="fr-FR" sz="1700" b="1" dirty="0" smtClean="0">
                <a:solidFill>
                  <a:srgbClr val="7A003C"/>
                </a:solidFill>
              </a:rPr>
              <a:t>Diversifier les sources de financement</a:t>
            </a:r>
          </a:p>
          <a:p>
            <a:pPr marL="180975" lvl="0">
              <a:spcAft>
                <a:spcPts val="0"/>
              </a:spcAft>
              <a:buClr>
                <a:srgbClr val="7A003C"/>
              </a:buClr>
              <a:buSzPct val="120000"/>
            </a:pPr>
            <a:r>
              <a:rPr lang="fr-FR" sz="1400" dirty="0" smtClean="0">
                <a:solidFill>
                  <a:schemeClr val="tx2">
                    <a:lumMod val="75000"/>
                  </a:schemeClr>
                </a:solidFill>
              </a:rPr>
              <a:t>(TVA ; CGS)</a:t>
            </a:r>
          </a:p>
        </p:txBody>
      </p:sp>
      <p:sp>
        <p:nvSpPr>
          <p:cNvPr id="30" name="Pentagone 29"/>
          <p:cNvSpPr/>
          <p:nvPr/>
        </p:nvSpPr>
        <p:spPr bwMode="auto">
          <a:xfrm>
            <a:off x="3068216" y="4077072"/>
            <a:ext cx="4096072" cy="720080"/>
          </a:xfrm>
          <a:prstGeom prst="homePlat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0975"/>
            <a:r>
              <a:rPr lang="fr-FR" sz="1700" b="1" dirty="0" smtClean="0">
                <a:solidFill>
                  <a:srgbClr val="7A003C"/>
                </a:solidFill>
              </a:rPr>
              <a:t>Resserrer le champ des affections relevant de l’assurance publique</a:t>
            </a:r>
          </a:p>
        </p:txBody>
      </p:sp>
      <p:sp>
        <p:nvSpPr>
          <p:cNvPr id="31" name="Pentagone 30"/>
          <p:cNvSpPr/>
          <p:nvPr/>
        </p:nvSpPr>
        <p:spPr bwMode="auto">
          <a:xfrm>
            <a:off x="3707904" y="5301208"/>
            <a:ext cx="3448000" cy="720080"/>
          </a:xfrm>
          <a:prstGeom prst="homePlat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0975" lvl="0"/>
            <a:r>
              <a:rPr lang="fr-FR" sz="1700" b="1" dirty="0" smtClean="0">
                <a:solidFill>
                  <a:srgbClr val="7A003C"/>
                </a:solidFill>
              </a:rPr>
              <a:t>Développer la prévention</a:t>
            </a:r>
          </a:p>
        </p:txBody>
      </p:sp>
      <p:sp>
        <p:nvSpPr>
          <p:cNvPr id="33" name="Larme 32"/>
          <p:cNvSpPr/>
          <p:nvPr/>
        </p:nvSpPr>
        <p:spPr bwMode="auto">
          <a:xfrm>
            <a:off x="1115616" y="1628800"/>
            <a:ext cx="576064" cy="504056"/>
          </a:xfrm>
          <a:prstGeom prst="teardrop">
            <a:avLst/>
          </a:prstGeom>
          <a:solidFill>
            <a:srgbClr val="7A003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</a:rPr>
              <a:t>1</a:t>
            </a:r>
          </a:p>
        </p:txBody>
      </p:sp>
      <p:sp>
        <p:nvSpPr>
          <p:cNvPr id="34" name="Larme 33"/>
          <p:cNvSpPr/>
          <p:nvPr/>
        </p:nvSpPr>
        <p:spPr bwMode="auto">
          <a:xfrm>
            <a:off x="1763688" y="2852936"/>
            <a:ext cx="576064" cy="504056"/>
          </a:xfrm>
          <a:prstGeom prst="teardrop">
            <a:avLst/>
          </a:prstGeom>
          <a:solidFill>
            <a:srgbClr val="7A003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000" b="1" dirty="0" smtClean="0">
                <a:solidFill>
                  <a:schemeClr val="bg1"/>
                </a:solidFill>
                <a:latin typeface="Calibri" pitchFamily="34" charset="0"/>
              </a:rPr>
              <a:t>2</a:t>
            </a:r>
            <a:endParaRPr kumimoji="0" lang="fr-FR" sz="2000" b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endParaRPr>
          </a:p>
        </p:txBody>
      </p:sp>
      <p:sp>
        <p:nvSpPr>
          <p:cNvPr id="35" name="Larme 34"/>
          <p:cNvSpPr/>
          <p:nvPr/>
        </p:nvSpPr>
        <p:spPr bwMode="auto">
          <a:xfrm>
            <a:off x="2420144" y="4077072"/>
            <a:ext cx="576064" cy="504056"/>
          </a:xfrm>
          <a:prstGeom prst="teardrop">
            <a:avLst/>
          </a:prstGeom>
          <a:solidFill>
            <a:srgbClr val="7A003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000" b="1" dirty="0" smtClean="0">
                <a:solidFill>
                  <a:schemeClr val="bg1"/>
                </a:solidFill>
                <a:latin typeface="Calibri" pitchFamily="34" charset="0"/>
              </a:rPr>
              <a:t>3</a:t>
            </a:r>
            <a:endParaRPr kumimoji="0" lang="fr-FR" sz="2000" b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endParaRPr>
          </a:p>
        </p:txBody>
      </p:sp>
      <p:sp>
        <p:nvSpPr>
          <p:cNvPr id="36" name="Larme 35"/>
          <p:cNvSpPr/>
          <p:nvPr/>
        </p:nvSpPr>
        <p:spPr bwMode="auto">
          <a:xfrm>
            <a:off x="3068216" y="5301208"/>
            <a:ext cx="576064" cy="504056"/>
          </a:xfrm>
          <a:prstGeom prst="teardrop">
            <a:avLst/>
          </a:prstGeom>
          <a:solidFill>
            <a:srgbClr val="7A003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000" b="1" dirty="0" smtClean="0">
                <a:solidFill>
                  <a:schemeClr val="bg1"/>
                </a:solidFill>
                <a:latin typeface="Calibri" pitchFamily="34" charset="0"/>
              </a:rPr>
              <a:t>4</a:t>
            </a:r>
            <a:endParaRPr kumimoji="0" lang="fr-FR" sz="2000" b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248" y="116632"/>
            <a:ext cx="8369176" cy="504825"/>
          </a:xfrm>
          <a:prstGeom prst="rect">
            <a:avLst/>
          </a:prstGeom>
          <a:gradFill>
            <a:gsLst>
              <a:gs pos="14000">
                <a:schemeClr val="bg1">
                  <a:lumMod val="85000"/>
                </a:schemeClr>
              </a:gs>
              <a:gs pos="62000">
                <a:schemeClr val="bg1">
                  <a:lumMod val="95000"/>
                </a:schemeClr>
              </a:gs>
              <a:gs pos="7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1338263" lvl="1" indent="-481013">
              <a:defRPr/>
            </a:pPr>
            <a:r>
              <a:rPr lang="fr-FR" b="1" i="1" dirty="0" smtClean="0">
                <a:solidFill>
                  <a:srgbClr val="7A003C"/>
                </a:solidFill>
                <a:latin typeface="+mn-lt"/>
                <a:ea typeface="Calibri" pitchFamily="34" charset="0"/>
                <a:cs typeface="Arial" pitchFamily="34" charset="0"/>
              </a:rPr>
              <a:t>Accentuer l’efficience</a:t>
            </a:r>
            <a:endParaRPr lang="fr-FR" b="1" i="1" dirty="0">
              <a:solidFill>
                <a:srgbClr val="7A003C"/>
              </a:solidFill>
              <a:latin typeface="+mn-lt"/>
              <a:ea typeface="Calibri" pitchFamily="34" charset="0"/>
              <a:cs typeface="Arial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 bwMode="auto">
          <a:xfrm>
            <a:off x="19248" y="117376"/>
            <a:ext cx="7380312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Connecteur droit 7"/>
          <p:cNvCxnSpPr/>
          <p:nvPr/>
        </p:nvCxnSpPr>
        <p:spPr bwMode="auto">
          <a:xfrm>
            <a:off x="19248" y="621432"/>
            <a:ext cx="6228184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9" name="Pentagone 8"/>
          <p:cNvSpPr>
            <a:spLocks noChangeArrowheads="1"/>
          </p:cNvSpPr>
          <p:nvPr/>
        </p:nvSpPr>
        <p:spPr bwMode="auto">
          <a:xfrm>
            <a:off x="0" y="116632"/>
            <a:ext cx="755576" cy="504000"/>
          </a:xfrm>
          <a:prstGeom prst="homePlate">
            <a:avLst>
              <a:gd name="adj" fmla="val 57441"/>
            </a:avLst>
          </a:prstGeom>
          <a:solidFill>
            <a:schemeClr val="bg1">
              <a:lumMod val="50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endParaRPr lang="fr-FR" sz="2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0" y="980728"/>
            <a:ext cx="914400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Efficience      </a:t>
            </a:r>
            <a:r>
              <a:rPr lang="fr-FR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versus</a:t>
            </a:r>
            <a:r>
              <a:rPr lang="fr-FR" b="1" i="1" dirty="0" smtClean="0">
                <a:solidFill>
                  <a:srgbClr val="7A003C"/>
                </a:solidFill>
              </a:rPr>
              <a:t>    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 rationnement</a:t>
            </a:r>
            <a:endParaRPr lang="fr-FR" b="1" i="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algn="ctr" eaLnBrk="0" hangingPunct="0">
              <a:spcBef>
                <a:spcPct val="20000"/>
              </a:spcBef>
              <a:buFont typeface="Wingdings" pitchFamily="2" charset="2"/>
              <a:buNone/>
            </a:pPr>
            <a:endParaRPr lang="fr-FR" b="1" i="0" dirty="0">
              <a:solidFill>
                <a:schemeClr val="tx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5364088" y="2420888"/>
            <a:ext cx="331236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Aft>
                <a:spcPts val="600"/>
              </a:spcAft>
              <a:buFont typeface="Arial" pitchFamily="34" charset="0"/>
              <a:buChar char="•"/>
            </a:pPr>
            <a:r>
              <a:rPr lang="fr-FR" sz="1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Déremboursements « aveugles »</a:t>
            </a:r>
          </a:p>
          <a:p>
            <a:pPr marL="266700" indent="-266700">
              <a:spcAft>
                <a:spcPts val="600"/>
              </a:spcAft>
              <a:buFont typeface="Arial" pitchFamily="34" charset="0"/>
              <a:buChar char="•"/>
            </a:pPr>
            <a:r>
              <a:rPr lang="fr-FR" sz="1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Limitation des volumes </a:t>
            </a:r>
          </a:p>
          <a:p>
            <a:pPr marL="266700" indent="-266700">
              <a:spcAft>
                <a:spcPts val="600"/>
              </a:spcAft>
              <a:buFont typeface="Arial" pitchFamily="34" charset="0"/>
              <a:buChar char="•"/>
            </a:pPr>
            <a:r>
              <a:rPr lang="fr-FR" sz="1200" i="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Baisses de prix arbitraires</a:t>
            </a:r>
            <a:endParaRPr lang="fr-FR" sz="1200" i="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</a:pPr>
            <a:endParaRPr lang="fr-FR" sz="1200" i="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95536" y="2420888"/>
            <a:ext cx="3888432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Aft>
                <a:spcPts val="600"/>
              </a:spcAft>
              <a:buFont typeface="Arial" pitchFamily="34" charset="0"/>
              <a:buChar char="•"/>
            </a:pPr>
            <a:r>
              <a:rPr lang="fr-FR" sz="1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Rationalisation du parcours des soins et de la gestion</a:t>
            </a:r>
          </a:p>
          <a:p>
            <a:pPr marL="266700" indent="-266700">
              <a:spcAft>
                <a:spcPts val="600"/>
              </a:spcAft>
              <a:buFont typeface="Arial" pitchFamily="34" charset="0"/>
              <a:buChar char="•"/>
            </a:pPr>
            <a:r>
              <a:rPr lang="fr-FR" sz="1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Déremboursements des médicaments au SRM insuffisant et de certains soins (notamment de « confort »)</a:t>
            </a:r>
          </a:p>
          <a:p>
            <a:pPr marL="266700" indent="-266700">
              <a:spcAft>
                <a:spcPts val="600"/>
              </a:spcAft>
              <a:buFont typeface="Arial" pitchFamily="34" charset="0"/>
              <a:buChar char="•"/>
            </a:pPr>
            <a:r>
              <a:rPr lang="fr-FR" sz="1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Recherche du juste prix</a:t>
            </a:r>
          </a:p>
          <a:p>
            <a:pPr>
              <a:spcAft>
                <a:spcPts val="600"/>
              </a:spcAft>
            </a:pPr>
            <a:endParaRPr lang="fr-FR" sz="12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>
              <a:spcAft>
                <a:spcPts val="600"/>
              </a:spcAft>
              <a:buFontTx/>
              <a:buChar char="-"/>
            </a:pPr>
            <a:endParaRPr lang="fr-FR" sz="1200" i="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>
              <a:spcAft>
                <a:spcPts val="600"/>
              </a:spcAft>
              <a:buFontTx/>
              <a:buChar char="-"/>
            </a:pPr>
            <a:endParaRPr lang="fr-FR" sz="1200" i="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>
              <a:spcAft>
                <a:spcPts val="600"/>
              </a:spcAft>
              <a:buFontTx/>
              <a:buChar char="-"/>
            </a:pPr>
            <a:endParaRPr lang="fr-FR" sz="1200" i="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07504" y="1772816"/>
            <a:ext cx="316835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FR" sz="1600" b="1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Optimiser l’efficacité sous contrainte de ressources</a:t>
            </a:r>
          </a:p>
          <a:p>
            <a:endParaRPr lang="fr-FR" sz="1600" b="1" i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Tx/>
              <a:buChar char="-"/>
            </a:pPr>
            <a:endParaRPr lang="fr-FR" sz="1600" b="1" i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endParaRPr lang="fr-FR" sz="1600" b="1" i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5076056" y="1772816"/>
            <a:ext cx="403244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FR" sz="1600" b="1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Réaliser des économies budgétaires en limitant les prix et les volumes « à l’aveugle »</a:t>
            </a:r>
          </a:p>
          <a:p>
            <a:endParaRPr lang="fr-FR" sz="1600" b="1" i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endParaRPr lang="fr-FR" sz="1600" b="1" i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Tx/>
              <a:buChar char="-"/>
            </a:pPr>
            <a:endParaRPr lang="fr-FR" sz="1600" b="1" i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43" name="Graphique 42"/>
          <p:cNvGraphicFramePr/>
          <p:nvPr/>
        </p:nvGraphicFramePr>
        <p:xfrm>
          <a:off x="2843808" y="4077072"/>
          <a:ext cx="345638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" name="Espace réservé du contenu 2"/>
          <p:cNvSpPr txBox="1">
            <a:spLocks/>
          </p:cNvSpPr>
          <p:nvPr/>
        </p:nvSpPr>
        <p:spPr bwMode="auto">
          <a:xfrm>
            <a:off x="3203848" y="3722056"/>
            <a:ext cx="3168352" cy="643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Lits dans les hôpitaux publics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En milliers</a:t>
            </a:r>
            <a:endParaRPr lang="fr-FR" sz="1100" i="1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100" dirty="0" smtClean="0">
              <a:solidFill>
                <a:srgbClr val="003366"/>
              </a:solidFill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100" dirty="0" smtClean="0">
              <a:solidFill>
                <a:srgbClr val="003366"/>
              </a:solidFill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100" b="1" dirty="0" smtClean="0">
              <a:solidFill>
                <a:srgbClr val="003366"/>
              </a:solidFill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100" b="1" dirty="0" smtClean="0">
              <a:solidFill>
                <a:srgbClr val="003366"/>
              </a:solidFill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100" b="1" dirty="0" smtClean="0">
              <a:solidFill>
                <a:srgbClr val="003366"/>
              </a:solidFill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100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6156176" y="5919083"/>
            <a:ext cx="15086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fr-FR" sz="1000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Source : Eco-santé</a:t>
            </a:r>
          </a:p>
        </p:txBody>
      </p:sp>
      <p:sp>
        <p:nvSpPr>
          <p:cNvPr id="50" name="Rectangle 10"/>
          <p:cNvSpPr>
            <a:spLocks noChangeArrowheads="1"/>
          </p:cNvSpPr>
          <p:nvPr/>
        </p:nvSpPr>
        <p:spPr bwMode="auto">
          <a:xfrm>
            <a:off x="0" y="4509120"/>
            <a:ext cx="273630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r-FR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Exemple d’efficience avec l’impact du financement des hôpitaux sur la gestion des soins hospitaliers</a:t>
            </a:r>
          </a:p>
          <a:p>
            <a:pPr algn="r"/>
            <a:endParaRPr lang="fr-FR" sz="1600" b="1" i="1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algn="r"/>
            <a:endParaRPr lang="fr-FR" sz="1600" b="1" i="1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algn="r">
              <a:buFontTx/>
              <a:buChar char="-"/>
            </a:pPr>
            <a:endParaRPr lang="fr-FR" sz="1600" b="1" i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4" name="Ellipse 53"/>
          <p:cNvSpPr/>
          <p:nvPr/>
        </p:nvSpPr>
        <p:spPr bwMode="auto">
          <a:xfrm>
            <a:off x="1691680" y="836712"/>
            <a:ext cx="2088232" cy="64807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</a:rPr>
              <a:t>Efficience</a:t>
            </a:r>
          </a:p>
        </p:txBody>
      </p:sp>
      <p:sp>
        <p:nvSpPr>
          <p:cNvPr id="55" name="Ellipse 54"/>
          <p:cNvSpPr/>
          <p:nvPr/>
        </p:nvSpPr>
        <p:spPr bwMode="auto">
          <a:xfrm>
            <a:off x="4932040" y="836712"/>
            <a:ext cx="2304256" cy="64807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900" b="1" dirty="0" smtClean="0">
                <a:solidFill>
                  <a:srgbClr val="7A003C"/>
                </a:solidFill>
                <a:latin typeface="Calibri" pitchFamily="34" charset="0"/>
              </a:rPr>
              <a:t>R</a:t>
            </a:r>
            <a:r>
              <a:rPr kumimoji="0" lang="fr-FR" sz="1900" b="1" u="none" strike="noStrike" cap="none" normalizeH="0" baseline="0" dirty="0" smtClean="0">
                <a:ln>
                  <a:noFill/>
                </a:ln>
                <a:solidFill>
                  <a:srgbClr val="7A003C"/>
                </a:solidFill>
                <a:effectLst/>
                <a:latin typeface="Calibri" pitchFamily="34" charset="0"/>
              </a:rPr>
              <a:t>ationnement</a:t>
            </a:r>
          </a:p>
        </p:txBody>
      </p:sp>
      <p:cxnSp>
        <p:nvCxnSpPr>
          <p:cNvPr id="57" name="Connecteur droit 56"/>
          <p:cNvCxnSpPr/>
          <p:nvPr/>
        </p:nvCxnSpPr>
        <p:spPr bwMode="auto">
          <a:xfrm>
            <a:off x="4427984" y="1844824"/>
            <a:ext cx="0" cy="1512168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>
                <a:lumMod val="85000"/>
                <a:lumOff val="1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èle Asterès 2">
      <a:majorFont>
        <a:latin typeface="Eras Demi IT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èle Asterès 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Asterès 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Asterès 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Asterès 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Asterès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Asterès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Asterès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Thème1</Template>
  <TotalTime>14065</TotalTime>
  <Words>1009</Words>
  <Application>Microsoft Office PowerPoint</Application>
  <PresentationFormat>Affichage à l'écran (4:3)</PresentationFormat>
  <Paragraphs>234</Paragraphs>
  <Slides>18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18</vt:i4>
      </vt:variant>
    </vt:vector>
  </HeadingPairs>
  <TitlesOfParts>
    <vt:vector size="20" baseType="lpstr">
      <vt:lpstr>Thème1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Christophe Marques</dc:creator>
  <cp:lastModifiedBy>Asterès</cp:lastModifiedBy>
  <cp:revision>1433</cp:revision>
  <cp:lastPrinted>2012-04-17T12:52:27Z</cp:lastPrinted>
  <dcterms:created xsi:type="dcterms:W3CDTF">2012-05-30T11:47:10Z</dcterms:created>
  <dcterms:modified xsi:type="dcterms:W3CDTF">2012-09-19T06:09:52Z</dcterms:modified>
</cp:coreProperties>
</file>